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2" r:id="rId3"/>
    <p:sldId id="273" r:id="rId4"/>
    <p:sldId id="257" r:id="rId5"/>
    <p:sldId id="290" r:id="rId6"/>
    <p:sldId id="274" r:id="rId7"/>
    <p:sldId id="275" r:id="rId8"/>
    <p:sldId id="259" r:id="rId9"/>
    <p:sldId id="278" r:id="rId10"/>
    <p:sldId id="279" r:id="rId11"/>
    <p:sldId id="276" r:id="rId12"/>
    <p:sldId id="258" r:id="rId13"/>
    <p:sldId id="260" r:id="rId14"/>
    <p:sldId id="261" r:id="rId15"/>
    <p:sldId id="280" r:id="rId16"/>
    <p:sldId id="281" r:id="rId17"/>
    <p:sldId id="282" r:id="rId18"/>
    <p:sldId id="262" r:id="rId19"/>
    <p:sldId id="283" r:id="rId20"/>
    <p:sldId id="284" r:id="rId21"/>
    <p:sldId id="263" r:id="rId22"/>
    <p:sldId id="285" r:id="rId23"/>
    <p:sldId id="264" r:id="rId24"/>
    <p:sldId id="265" r:id="rId25"/>
    <p:sldId id="286" r:id="rId26"/>
    <p:sldId id="266" r:id="rId27"/>
    <p:sldId id="287" r:id="rId28"/>
    <p:sldId id="267" r:id="rId29"/>
    <p:sldId id="268" r:id="rId30"/>
    <p:sldId id="269" r:id="rId31"/>
    <p:sldId id="270" r:id="rId32"/>
    <p:sldId id="291" r:id="rId33"/>
    <p:sldId id="271"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399" autoAdjust="0"/>
  </p:normalViewPr>
  <p:slideViewPr>
    <p:cSldViewPr snapToGrid="0">
      <p:cViewPr varScale="1">
        <p:scale>
          <a:sx n="51" d="100"/>
          <a:sy n="51" d="100"/>
        </p:scale>
        <p:origin x="123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BD4DB-2DDC-40B5-AA17-7892E7B16011}"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35F8A5-2A60-4EDA-9BE4-BE53F0D365FD}" type="slidenum">
              <a:rPr lang="en-US" smtClean="0"/>
              <a:t>‹#›</a:t>
            </a:fld>
            <a:endParaRPr lang="en-US"/>
          </a:p>
        </p:txBody>
      </p:sp>
    </p:spTree>
    <p:extLst>
      <p:ext uri="{BB962C8B-B14F-4D97-AF65-F5344CB8AC3E}">
        <p14:creationId xmlns:p14="http://schemas.microsoft.com/office/powerpoint/2010/main" val="1008836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sz="1200" b="0" i="0" kern="1200" dirty="0" smtClean="0">
                <a:solidFill>
                  <a:schemeClr val="tx1"/>
                </a:solidFill>
                <a:effectLst/>
                <a:latin typeface="+mn-lt"/>
                <a:ea typeface="+mn-ea"/>
                <a:cs typeface="+mn-cs"/>
              </a:rPr>
              <a:t>Generative Pre-trained Transformer 2 is an open-source artificial intelligence created by </a:t>
            </a:r>
            <a:r>
              <a:rPr lang="en-US" sz="1200" b="0" i="0" kern="1200" dirty="0" err="1" smtClean="0">
                <a:solidFill>
                  <a:schemeClr val="tx1"/>
                </a:solidFill>
                <a:effectLst/>
                <a:latin typeface="+mn-lt"/>
                <a:ea typeface="+mn-ea"/>
                <a:cs typeface="+mn-cs"/>
              </a:rPr>
              <a:t>OpenAI</a:t>
            </a:r>
            <a:endParaRPr lang="en-US" dirty="0" smtClean="0"/>
          </a:p>
          <a:p>
            <a:r>
              <a:rPr lang="en-US" dirty="0" smtClean="0"/>
              <a:t>}</a:t>
            </a:r>
          </a:p>
          <a:p>
            <a:r>
              <a:rPr lang="en-US" dirty="0" smtClean="0"/>
              <a:t>Poor artificial</a:t>
            </a:r>
            <a:r>
              <a:rPr lang="en-US" baseline="0" dirty="0" smtClean="0"/>
              <a:t> Intelligence, ok so why is artificial intel poor. Is </a:t>
            </a:r>
            <a:r>
              <a:rPr lang="en-US" baseline="0" dirty="0" err="1" smtClean="0"/>
              <a:t>ki</a:t>
            </a:r>
            <a:r>
              <a:rPr lang="en-US" baseline="0" dirty="0" smtClean="0"/>
              <a:t> sab </a:t>
            </a:r>
            <a:r>
              <a:rPr lang="en-US" baseline="0" dirty="0" err="1" smtClean="0"/>
              <a:t>sy</a:t>
            </a:r>
            <a:r>
              <a:rPr lang="en-US" baseline="0" dirty="0" smtClean="0"/>
              <a:t> bare </a:t>
            </a:r>
            <a:r>
              <a:rPr lang="en-US" baseline="0" dirty="0" err="1" smtClean="0"/>
              <a:t>waja</a:t>
            </a:r>
            <a:r>
              <a:rPr lang="en-US" baseline="0" dirty="0" smtClean="0"/>
              <a:t> to ye </a:t>
            </a:r>
            <a:r>
              <a:rPr lang="en-US" baseline="0" dirty="0" err="1" smtClean="0"/>
              <a:t>hai</a:t>
            </a:r>
            <a:r>
              <a:rPr lang="en-US" baseline="0" dirty="0" smtClean="0"/>
              <a:t> k hum main </a:t>
            </a:r>
            <a:r>
              <a:rPr lang="en-US" baseline="0" dirty="0" err="1" smtClean="0"/>
              <a:t>sy</a:t>
            </a:r>
            <a:r>
              <a:rPr lang="en-US" baseline="0" dirty="0" smtClean="0"/>
              <a:t> </a:t>
            </a:r>
            <a:r>
              <a:rPr lang="en-US" baseline="0" dirty="0" err="1" smtClean="0"/>
              <a:t>akar</a:t>
            </a:r>
            <a:r>
              <a:rPr lang="en-US" baseline="0" dirty="0" smtClean="0"/>
              <a:t> </a:t>
            </a:r>
            <a:r>
              <a:rPr lang="en-US" baseline="0" dirty="0" err="1" smtClean="0"/>
              <a:t>ko</a:t>
            </a:r>
            <a:r>
              <a:rPr lang="en-US" baseline="0" dirty="0" smtClean="0"/>
              <a:t> ye e </a:t>
            </a:r>
            <a:r>
              <a:rPr lang="en-US" baseline="0" dirty="0" err="1" smtClean="0"/>
              <a:t>ni</a:t>
            </a:r>
            <a:r>
              <a:rPr lang="en-US" baseline="0" dirty="0" smtClean="0"/>
              <a:t> </a:t>
            </a:r>
            <a:r>
              <a:rPr lang="en-US" baseline="0" dirty="0" err="1" smtClean="0"/>
              <a:t>pata</a:t>
            </a:r>
            <a:r>
              <a:rPr lang="en-US" baseline="0" dirty="0" smtClean="0"/>
              <a:t> </a:t>
            </a:r>
            <a:r>
              <a:rPr lang="en-US" baseline="0" dirty="0" err="1" smtClean="0"/>
              <a:t>hota</a:t>
            </a:r>
            <a:r>
              <a:rPr lang="en-US" baseline="0" dirty="0" smtClean="0"/>
              <a:t> k </a:t>
            </a:r>
            <a:r>
              <a:rPr lang="en-US" baseline="0" dirty="0" err="1" smtClean="0"/>
              <a:t>ai</a:t>
            </a:r>
            <a:r>
              <a:rPr lang="en-US" baseline="0" dirty="0" smtClean="0"/>
              <a:t> </a:t>
            </a:r>
            <a:r>
              <a:rPr lang="en-US" baseline="0" dirty="0" err="1" smtClean="0"/>
              <a:t>hai</a:t>
            </a:r>
            <a:r>
              <a:rPr lang="en-US" baseline="0" dirty="0" smtClean="0"/>
              <a:t> </a:t>
            </a:r>
            <a:r>
              <a:rPr lang="en-US" baseline="0" dirty="0" err="1" smtClean="0"/>
              <a:t>kya</a:t>
            </a:r>
            <a:r>
              <a:rPr lang="en-US" baseline="0" dirty="0" smtClean="0"/>
              <a:t>. Hum </a:t>
            </a:r>
            <a:r>
              <a:rPr lang="en-US" baseline="0" dirty="0" err="1" smtClean="0"/>
              <a:t>ny</a:t>
            </a:r>
            <a:r>
              <a:rPr lang="en-US" baseline="0" dirty="0" smtClean="0"/>
              <a:t> bus movies </a:t>
            </a:r>
            <a:r>
              <a:rPr lang="en-US" baseline="0" dirty="0" err="1" smtClean="0"/>
              <a:t>dekh</a:t>
            </a:r>
            <a:r>
              <a:rPr lang="en-US" baseline="0" dirty="0" smtClean="0"/>
              <a:t> lain k </a:t>
            </a:r>
            <a:r>
              <a:rPr lang="en-US" baseline="0" dirty="0" err="1" smtClean="0"/>
              <a:t>aik</a:t>
            </a:r>
            <a:r>
              <a:rPr lang="en-US" baseline="0" dirty="0" smtClean="0"/>
              <a:t> robot </a:t>
            </a:r>
            <a:r>
              <a:rPr lang="en-US" baseline="0" dirty="0" err="1" smtClean="0"/>
              <a:t>hai</a:t>
            </a:r>
            <a:r>
              <a:rPr lang="en-US" baseline="0" dirty="0" smtClean="0"/>
              <a:t> wo </a:t>
            </a:r>
            <a:r>
              <a:rPr lang="en-US" baseline="0" dirty="0" err="1" smtClean="0"/>
              <a:t>sare</a:t>
            </a:r>
            <a:r>
              <a:rPr lang="en-US" baseline="0" dirty="0" smtClean="0"/>
              <a:t> </a:t>
            </a:r>
            <a:r>
              <a:rPr lang="en-US" baseline="0" dirty="0" err="1" smtClean="0"/>
              <a:t>kaam</a:t>
            </a:r>
            <a:r>
              <a:rPr lang="en-US" baseline="0" dirty="0" smtClean="0"/>
              <a:t> </a:t>
            </a:r>
            <a:r>
              <a:rPr lang="en-US" baseline="0" dirty="0" err="1" smtClean="0"/>
              <a:t>kr</a:t>
            </a:r>
            <a:r>
              <a:rPr lang="en-US" baseline="0" dirty="0" smtClean="0"/>
              <a:t> </a:t>
            </a:r>
            <a:r>
              <a:rPr lang="en-US" baseline="0" dirty="0" err="1" smtClean="0"/>
              <a:t>ra</a:t>
            </a:r>
            <a:r>
              <a:rPr lang="en-US" baseline="0" dirty="0" smtClean="0"/>
              <a:t> </a:t>
            </a:r>
            <a:r>
              <a:rPr lang="en-US" baseline="0" dirty="0" err="1" smtClean="0"/>
              <a:t>hai</a:t>
            </a:r>
            <a:r>
              <a:rPr lang="en-US" baseline="0" dirty="0" smtClean="0"/>
              <a:t> </a:t>
            </a:r>
            <a:r>
              <a:rPr lang="en-US" baseline="0" dirty="0" err="1" smtClean="0"/>
              <a:t>insan</a:t>
            </a:r>
            <a:r>
              <a:rPr lang="en-US" baseline="0" dirty="0" smtClean="0"/>
              <a:t> k </a:t>
            </a:r>
            <a:r>
              <a:rPr lang="en-US" baseline="0" dirty="0" err="1" smtClean="0"/>
              <a:t>aur</a:t>
            </a:r>
            <a:r>
              <a:rPr lang="en-US" baseline="0" dirty="0" smtClean="0"/>
              <a:t> </a:t>
            </a:r>
            <a:r>
              <a:rPr lang="en-US" baseline="0" dirty="0" err="1" smtClean="0"/>
              <a:t>banda</a:t>
            </a:r>
            <a:r>
              <a:rPr lang="en-US" baseline="0" dirty="0" smtClean="0"/>
              <a:t> chill mast </a:t>
            </a:r>
            <a:r>
              <a:rPr lang="en-US" baseline="0" dirty="0" err="1" smtClean="0"/>
              <a:t>mahol</a:t>
            </a:r>
            <a:r>
              <a:rPr lang="en-US" baseline="0" dirty="0" smtClean="0"/>
              <a:t> </a:t>
            </a:r>
            <a:r>
              <a:rPr lang="en-US" baseline="0" dirty="0" err="1" smtClean="0"/>
              <a:t>te</a:t>
            </a:r>
            <a:r>
              <a:rPr lang="en-US" baseline="0" dirty="0" smtClean="0"/>
              <a:t> </a:t>
            </a:r>
            <a:r>
              <a:rPr lang="en-US" baseline="0" dirty="0" err="1" smtClean="0"/>
              <a:t>meethe</a:t>
            </a:r>
            <a:r>
              <a:rPr lang="en-US" baseline="0" dirty="0" smtClean="0"/>
              <a:t> </a:t>
            </a:r>
            <a:r>
              <a:rPr lang="en-US" baseline="0" dirty="0" err="1" smtClean="0"/>
              <a:t>chol</a:t>
            </a:r>
            <a:r>
              <a:rPr lang="en-US" baseline="0" dirty="0" smtClean="0"/>
              <a:t>, </a:t>
            </a:r>
            <a:r>
              <a:rPr lang="en-US" baseline="0" dirty="0" err="1" smtClean="0"/>
              <a:t>hai</a:t>
            </a:r>
            <a:r>
              <a:rPr lang="en-US" baseline="0" dirty="0" smtClean="0"/>
              <a:t> g </a:t>
            </a:r>
            <a:r>
              <a:rPr lang="en-US" baseline="0" dirty="0" err="1" smtClean="0"/>
              <a:t>kyn</a:t>
            </a:r>
            <a:r>
              <a:rPr lang="en-US" baseline="0" dirty="0" smtClean="0"/>
              <a:t> </a:t>
            </a:r>
            <a:r>
              <a:rPr lang="en-US" baseline="0" dirty="0" err="1" smtClean="0"/>
              <a:t>aise</a:t>
            </a:r>
            <a:r>
              <a:rPr lang="en-US" baseline="0" dirty="0" smtClean="0"/>
              <a:t> e </a:t>
            </a:r>
            <a:r>
              <a:rPr lang="en-US" baseline="0" dirty="0" err="1" smtClean="0"/>
              <a:t>hai</a:t>
            </a:r>
            <a:r>
              <a:rPr lang="en-US" baseline="0" dirty="0" smtClean="0"/>
              <a:t> </a:t>
            </a:r>
            <a:r>
              <a:rPr lang="en-US" baseline="0" dirty="0" err="1" smtClean="0"/>
              <a:t>na</a:t>
            </a:r>
            <a:r>
              <a:rPr lang="en-US" baseline="0" dirty="0" smtClean="0"/>
              <a:t>?</a:t>
            </a:r>
          </a:p>
          <a:p>
            <a:endParaRPr lang="en-US" baseline="0" dirty="0" smtClean="0"/>
          </a:p>
          <a:p>
            <a:r>
              <a:rPr lang="en-US" baseline="0" dirty="0" smtClean="0"/>
              <a:t>In simple words we think it’s a very fancy domain where everything is possible. </a:t>
            </a:r>
            <a:r>
              <a:rPr lang="en-US" baseline="0" dirty="0" err="1" smtClean="0"/>
              <a:t>Aise</a:t>
            </a:r>
            <a:r>
              <a:rPr lang="en-US" baseline="0" dirty="0" smtClean="0"/>
              <a:t> e </a:t>
            </a:r>
            <a:r>
              <a:rPr lang="en-US" baseline="0" dirty="0" err="1" smtClean="0"/>
              <a:t>hain</a:t>
            </a:r>
            <a:r>
              <a:rPr lang="en-US" baseline="0" dirty="0" smtClean="0"/>
              <a:t> nan </a:t>
            </a:r>
            <a:r>
              <a:rPr lang="en-US" baseline="0" dirty="0" err="1" smtClean="0"/>
              <a:t>kyn</a:t>
            </a:r>
            <a:r>
              <a:rPr lang="en-US" baseline="0" dirty="0" smtClean="0"/>
              <a:t> k jo </a:t>
            </a:r>
            <a:r>
              <a:rPr lang="en-US" baseline="0" dirty="0" err="1" smtClean="0"/>
              <a:t>kam</a:t>
            </a:r>
            <a:r>
              <a:rPr lang="en-US" baseline="0" dirty="0" smtClean="0"/>
              <a:t> </a:t>
            </a:r>
            <a:r>
              <a:rPr lang="en-US" baseline="0" dirty="0" err="1" smtClean="0"/>
              <a:t>insan</a:t>
            </a:r>
            <a:r>
              <a:rPr lang="en-US" baseline="0" dirty="0" smtClean="0"/>
              <a:t> 2 din  </a:t>
            </a:r>
            <a:r>
              <a:rPr lang="en-US" baseline="0" dirty="0" err="1" smtClean="0"/>
              <a:t>mian</a:t>
            </a:r>
            <a:r>
              <a:rPr lang="en-US" baseline="0" dirty="0" smtClean="0"/>
              <a:t> </a:t>
            </a:r>
            <a:r>
              <a:rPr lang="en-US" baseline="0" dirty="0" err="1" smtClean="0"/>
              <a:t>ni</a:t>
            </a:r>
            <a:r>
              <a:rPr lang="en-US" baseline="0" dirty="0" smtClean="0"/>
              <a:t> </a:t>
            </a:r>
            <a:r>
              <a:rPr lang="en-US" baseline="0" dirty="0" err="1" smtClean="0"/>
              <a:t>kr</a:t>
            </a:r>
            <a:r>
              <a:rPr lang="en-US" baseline="0" dirty="0" smtClean="0"/>
              <a:t> </a:t>
            </a:r>
            <a:r>
              <a:rPr lang="en-US" baseline="0" dirty="0" err="1" smtClean="0"/>
              <a:t>sakta</a:t>
            </a:r>
            <a:r>
              <a:rPr lang="en-US" baseline="0" dirty="0" smtClean="0"/>
              <a:t> wo machine 2 min main </a:t>
            </a:r>
            <a:r>
              <a:rPr lang="en-US" baseline="0" dirty="0" err="1" smtClean="0"/>
              <a:t>kr</a:t>
            </a:r>
            <a:r>
              <a:rPr lang="en-US" baseline="0" dirty="0" smtClean="0"/>
              <a:t> k side </a:t>
            </a:r>
            <a:r>
              <a:rPr lang="en-US" baseline="0" dirty="0" err="1" smtClean="0"/>
              <a:t>py</a:t>
            </a:r>
            <a:r>
              <a:rPr lang="en-US" baseline="0" dirty="0" smtClean="0"/>
              <a:t> ho </a:t>
            </a:r>
            <a:r>
              <a:rPr lang="en-US" baseline="0" dirty="0" err="1" smtClean="0"/>
              <a:t>jate</a:t>
            </a:r>
            <a:r>
              <a:rPr lang="en-US" baseline="0" dirty="0" smtClean="0"/>
              <a:t> </a:t>
            </a:r>
            <a:r>
              <a:rPr lang="en-US" baseline="0" dirty="0" err="1" smtClean="0"/>
              <a:t>hai</a:t>
            </a:r>
            <a:r>
              <a:rPr lang="en-US" baseline="0" dirty="0" smtClean="0"/>
              <a:t> acting like a savior,</a:t>
            </a:r>
          </a:p>
          <a:p>
            <a:r>
              <a:rPr lang="en-US" baseline="0" dirty="0" smtClean="0"/>
              <a:t> And the second thing is k Ai k </a:t>
            </a:r>
            <a:r>
              <a:rPr lang="en-US" baseline="0" dirty="0" err="1" smtClean="0"/>
              <a:t>baare</a:t>
            </a:r>
            <a:r>
              <a:rPr lang="en-US" baseline="0" dirty="0" smtClean="0"/>
              <a:t> main </a:t>
            </a:r>
            <a:r>
              <a:rPr lang="en-US" baseline="0" dirty="0" err="1" smtClean="0"/>
              <a:t>soch</a:t>
            </a:r>
            <a:r>
              <a:rPr lang="en-US" baseline="0" dirty="0" smtClean="0"/>
              <a:t> k sab </a:t>
            </a:r>
            <a:r>
              <a:rPr lang="en-US" baseline="0" dirty="0" err="1" smtClean="0"/>
              <a:t>sy</a:t>
            </a:r>
            <a:r>
              <a:rPr lang="en-US" baseline="0" dirty="0" smtClean="0"/>
              <a:t> </a:t>
            </a:r>
            <a:r>
              <a:rPr lang="en-US" baseline="0" dirty="0" err="1" smtClean="0"/>
              <a:t>pehle</a:t>
            </a:r>
            <a:r>
              <a:rPr lang="en-US" baseline="0" dirty="0" smtClean="0"/>
              <a:t> to </a:t>
            </a:r>
            <a:r>
              <a:rPr lang="en-US" baseline="0" dirty="0" err="1" smtClean="0"/>
              <a:t>yei</a:t>
            </a:r>
            <a:r>
              <a:rPr lang="en-US" baseline="0" dirty="0" smtClean="0"/>
              <a:t> </a:t>
            </a:r>
            <a:r>
              <a:rPr lang="en-US" baseline="0" dirty="0" err="1" smtClean="0"/>
              <a:t>soch</a:t>
            </a:r>
            <a:r>
              <a:rPr lang="en-US" baseline="0" dirty="0" smtClean="0"/>
              <a:t> ate </a:t>
            </a:r>
            <a:r>
              <a:rPr lang="en-US" baseline="0" dirty="0" err="1" smtClean="0"/>
              <a:t>hai</a:t>
            </a:r>
            <a:r>
              <a:rPr lang="en-US" baseline="0" dirty="0" smtClean="0"/>
              <a:t> k machine </a:t>
            </a:r>
            <a:r>
              <a:rPr lang="en-US" baseline="0" dirty="0" err="1" smtClean="0"/>
              <a:t>insan</a:t>
            </a:r>
            <a:r>
              <a:rPr lang="en-US" baseline="0" dirty="0" smtClean="0"/>
              <a:t> </a:t>
            </a:r>
            <a:r>
              <a:rPr lang="en-US" baseline="0" dirty="0" err="1" smtClean="0"/>
              <a:t>ki</a:t>
            </a:r>
            <a:r>
              <a:rPr lang="en-US" baseline="0" dirty="0" smtClean="0"/>
              <a:t> </a:t>
            </a:r>
            <a:r>
              <a:rPr lang="en-US" baseline="0" dirty="0" err="1" smtClean="0"/>
              <a:t>tara</a:t>
            </a:r>
            <a:r>
              <a:rPr lang="en-US" baseline="0" dirty="0" smtClean="0"/>
              <a:t> </a:t>
            </a:r>
            <a:r>
              <a:rPr lang="en-US" baseline="0" dirty="0" err="1" smtClean="0"/>
              <a:t>sochte</a:t>
            </a:r>
            <a:r>
              <a:rPr lang="en-US" baseline="0" dirty="0" smtClean="0"/>
              <a:t> </a:t>
            </a:r>
            <a:r>
              <a:rPr lang="en-US" baseline="0" dirty="0" err="1" smtClean="0"/>
              <a:t>hai</a:t>
            </a:r>
            <a:r>
              <a:rPr lang="en-US" baseline="0" dirty="0" smtClean="0"/>
              <a:t> </a:t>
            </a:r>
            <a:r>
              <a:rPr lang="en-US" baseline="0" dirty="0" err="1" smtClean="0"/>
              <a:t>aur</a:t>
            </a:r>
            <a:r>
              <a:rPr lang="en-US" baseline="0" dirty="0" smtClean="0"/>
              <a:t> us k </a:t>
            </a:r>
            <a:r>
              <a:rPr lang="en-US" baseline="0" dirty="0" err="1" smtClean="0"/>
              <a:t>kaam</a:t>
            </a:r>
            <a:r>
              <a:rPr lang="en-US" baseline="0" dirty="0" smtClean="0"/>
              <a:t> </a:t>
            </a:r>
            <a:r>
              <a:rPr lang="en-US" baseline="0" dirty="0" err="1" smtClean="0"/>
              <a:t>krte</a:t>
            </a:r>
            <a:r>
              <a:rPr lang="en-US" baseline="0" dirty="0" smtClean="0"/>
              <a:t> </a:t>
            </a:r>
            <a:r>
              <a:rPr lang="en-US" baseline="0" dirty="0" err="1" smtClean="0"/>
              <a:t>hai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4</a:t>
            </a:fld>
            <a:endParaRPr lang="en-US"/>
          </a:p>
        </p:txBody>
      </p:sp>
    </p:spTree>
    <p:extLst>
      <p:ext uri="{BB962C8B-B14F-4D97-AF65-F5344CB8AC3E}">
        <p14:creationId xmlns:p14="http://schemas.microsoft.com/office/powerpoint/2010/main" val="198497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Just as it offers the components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from which to build our model,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also has a variety of loss functions at our disposal. They, too, are provided in </a:t>
            </a:r>
            <a:r>
              <a:rPr lang="en-US" sz="1200" b="0" i="0" kern="1200" dirty="0" err="1" smtClean="0">
                <a:solidFill>
                  <a:schemeClr val="tx1"/>
                </a:solidFill>
                <a:effectLst/>
                <a:latin typeface="+mn-lt"/>
                <a:ea typeface="+mn-ea"/>
                <a:cs typeface="+mn-cs"/>
              </a:rPr>
              <a:t>torch.nn</a:t>
            </a:r>
            <a:r>
              <a:rPr lang="en-US" sz="1200" b="0" i="0" kern="1200" dirty="0" smtClean="0">
                <a:solidFill>
                  <a:schemeClr val="tx1"/>
                </a:solidFill>
                <a:effectLst/>
                <a:latin typeface="+mn-lt"/>
                <a:ea typeface="+mn-ea"/>
                <a:cs typeface="+mn-cs"/>
              </a:rPr>
              <a:t>. After we have compared our actual outputs to the ideal with the loss functions, we need to push the model a little to move its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outputs to better resemble the target. As mentioned earlier, this is where the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autograd</a:t>
            </a:r>
            <a:r>
              <a:rPr lang="en-US" sz="1200" b="0" i="0" kern="1200" dirty="0" smtClean="0">
                <a:solidFill>
                  <a:schemeClr val="tx1"/>
                </a:solidFill>
                <a:effectLst/>
                <a:latin typeface="+mn-lt"/>
                <a:ea typeface="+mn-ea"/>
                <a:cs typeface="+mn-cs"/>
              </a:rPr>
              <a:t> engine comes in; but we also need an </a:t>
            </a:r>
            <a:r>
              <a:rPr lang="en-US" sz="1200" b="0" i="1" kern="1200" dirty="0" smtClean="0">
                <a:solidFill>
                  <a:schemeClr val="tx1"/>
                </a:solidFill>
                <a:effectLst/>
                <a:latin typeface="+mn-lt"/>
                <a:ea typeface="+mn-ea"/>
                <a:cs typeface="+mn-cs"/>
              </a:rPr>
              <a:t>optimizer </a:t>
            </a:r>
            <a:r>
              <a:rPr lang="en-US" sz="1200" b="0" i="0" kern="1200" dirty="0" smtClean="0">
                <a:solidFill>
                  <a:schemeClr val="tx1"/>
                </a:solidFill>
                <a:effectLst/>
                <a:latin typeface="+mn-lt"/>
                <a:ea typeface="+mn-ea"/>
                <a:cs typeface="+mn-cs"/>
              </a:rPr>
              <a:t>doing the updates, and that is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what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offers us in </a:t>
            </a:r>
            <a:r>
              <a:rPr lang="en-US" sz="1200" b="0" i="0" kern="1200" dirty="0" err="1" smtClean="0">
                <a:solidFill>
                  <a:schemeClr val="tx1"/>
                </a:solidFill>
                <a:effectLst/>
                <a:latin typeface="+mn-lt"/>
                <a:ea typeface="+mn-ea"/>
                <a:cs typeface="+mn-cs"/>
              </a:rPr>
              <a:t>torch.optim</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28</a:t>
            </a:fld>
            <a:endParaRPr lang="en-US"/>
          </a:p>
        </p:txBody>
      </p:sp>
    </p:spTree>
    <p:extLst>
      <p:ext uri="{BB962C8B-B14F-4D97-AF65-F5344CB8AC3E}">
        <p14:creationId xmlns:p14="http://schemas.microsoft.com/office/powerpoint/2010/main" val="4184724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also provides a way to compile models ahead of time through </a:t>
            </a:r>
            <a:r>
              <a:rPr lang="en-US" sz="1200" b="0" i="1" kern="1200" dirty="0" err="1" smtClean="0">
                <a:solidFill>
                  <a:schemeClr val="tx1"/>
                </a:solidFill>
                <a:effectLst/>
                <a:latin typeface="+mn-lt"/>
                <a:ea typeface="+mn-ea"/>
                <a:cs typeface="+mn-cs"/>
              </a:rPr>
              <a:t>TorchScript</a:t>
            </a:r>
            <a:r>
              <a:rPr lang="en-US" sz="1200" b="0" i="0" kern="1200" dirty="0" smtClean="0">
                <a:solidFill>
                  <a:schemeClr val="tx1"/>
                </a:solidFill>
                <a:effectLst/>
                <a:latin typeface="+mn-lt"/>
                <a:ea typeface="+mn-ea"/>
                <a:cs typeface="+mn-cs"/>
              </a:rPr>
              <a: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Using </a:t>
            </a:r>
            <a:r>
              <a:rPr lang="en-US" sz="1200" b="0" i="0" kern="1200" dirty="0" err="1" smtClean="0">
                <a:solidFill>
                  <a:schemeClr val="tx1"/>
                </a:solidFill>
                <a:effectLst/>
                <a:latin typeface="+mn-lt"/>
                <a:ea typeface="+mn-ea"/>
                <a:cs typeface="+mn-cs"/>
              </a:rPr>
              <a:t>TorchScript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can serialize a model into a set of instructions that can be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invoked independently from Python:</a:t>
            </a:r>
            <a:r>
              <a:rPr lang="en-US" dirty="0" smtClean="0"/>
              <a:t> </a:t>
            </a:r>
          </a:p>
          <a:p>
            <a:endParaRPr lang="en-US" dirty="0" smtClean="0"/>
          </a:p>
          <a:p>
            <a:r>
              <a:rPr lang="en-US" sz="1200" b="0" i="0" kern="1200" dirty="0" smtClean="0">
                <a:solidFill>
                  <a:schemeClr val="tx1"/>
                </a:solidFill>
                <a:effectLst/>
                <a:latin typeface="+mn-lt"/>
                <a:ea typeface="+mn-ea"/>
                <a:cs typeface="+mn-cs"/>
              </a:rPr>
              <a:t>(eager mode).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Whenever an instruction involving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is executed by the Python interpreter, the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corresponding operation is immediately carried out by the underlying C++ or CUDA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implementation. </a:t>
            </a:r>
            <a:r>
              <a:rPr lang="en-US" dirty="0" smtClean="0"/>
              <a:t/>
            </a:r>
            <a:br>
              <a:rPr lang="en-US" dirty="0" smtClean="0"/>
            </a:br>
            <a:endParaRPr lang="en-US" dirty="0" smtClean="0"/>
          </a:p>
          <a:p>
            <a:endParaRPr lang="en-US" dirty="0" smtClean="0"/>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30</a:t>
            </a:fld>
            <a:endParaRPr lang="en-US"/>
          </a:p>
        </p:txBody>
      </p:sp>
    </p:spTree>
    <p:extLst>
      <p:ext uri="{BB962C8B-B14F-4D97-AF65-F5344CB8AC3E}">
        <p14:creationId xmlns:p14="http://schemas.microsoft.com/office/powerpoint/2010/main" val="2985083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Moderately large networks can take hours to days to train from scratch on large,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real-world datasets on workstations equipped with a good GPU. That time can be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reduced by using multiple GPUs on the same machine, and even further on clusters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 machines equipped with multiple GPUs. These setups are less prohibitive to access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than it sounds, thanks to the offerings of cloud computing providers. </a:t>
            </a:r>
            <a:r>
              <a:rPr lang="en-US" sz="1200" b="0" i="0" kern="1200" dirty="0" err="1" smtClean="0">
                <a:solidFill>
                  <a:schemeClr val="tx1"/>
                </a:solidFill>
                <a:effectLst/>
                <a:latin typeface="+mn-lt"/>
                <a:ea typeface="+mn-ea"/>
                <a:cs typeface="+mn-cs"/>
              </a:rPr>
              <a:t>DAWNBench</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(https://dawn.cs.stanford.edu/benchmark/index.html) is an interesting initiative</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from Stanford University aimed at providing benchmarks on training time and cloud</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computing costs related to common deep learning tasks on publicly available datasets.</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31</a:t>
            </a:fld>
            <a:endParaRPr lang="en-US"/>
          </a:p>
        </p:txBody>
      </p:sp>
    </p:spTree>
    <p:extLst>
      <p:ext uri="{BB962C8B-B14F-4D97-AF65-F5344CB8AC3E}">
        <p14:creationId xmlns:p14="http://schemas.microsoft.com/office/powerpoint/2010/main" val="2435839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Downstream is </a:t>
            </a:r>
            <a:r>
              <a:rPr lang="en-US" sz="1200" b="1" i="0" kern="1200" dirty="0" smtClean="0">
                <a:solidFill>
                  <a:schemeClr val="tx1"/>
                </a:solidFill>
                <a:effectLst/>
                <a:latin typeface="+mn-lt"/>
                <a:ea typeface="+mn-ea"/>
                <a:cs typeface="+mn-cs"/>
              </a:rPr>
              <a:t>everything after a certain neuron</a:t>
            </a:r>
            <a:r>
              <a:rPr lang="en-US" sz="1200" b="0" i="0" kern="1200" dirty="0" smtClean="0">
                <a:solidFill>
                  <a:schemeClr val="tx1"/>
                </a:solidFill>
                <a:effectLst/>
                <a:latin typeface="+mn-lt"/>
                <a:ea typeface="+mn-ea"/>
                <a:cs typeface="+mn-cs"/>
              </a:rPr>
              <a:t>. You say neuron y is downstream of neuron x if and only if there is a directed path from x to y.</a:t>
            </a: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8</a:t>
            </a:fld>
            <a:endParaRPr lang="en-US"/>
          </a:p>
        </p:txBody>
      </p:sp>
    </p:spTree>
    <p:extLst>
      <p:ext uri="{BB962C8B-B14F-4D97-AF65-F5344CB8AC3E}">
        <p14:creationId xmlns:p14="http://schemas.microsoft.com/office/powerpoint/2010/main" val="422572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For most "average" problems, you should have 10,000 - 100,000 examples. For “hard” problems like machine translation, high dimensional data generation, or anything requiring deep learning, you should try to get </a:t>
            </a:r>
            <a:r>
              <a:rPr lang="en-US" sz="1200" b="1" i="0" kern="1200" dirty="0" smtClean="0">
                <a:solidFill>
                  <a:schemeClr val="tx1"/>
                </a:solidFill>
                <a:effectLst/>
                <a:latin typeface="+mn-lt"/>
                <a:ea typeface="+mn-ea"/>
                <a:cs typeface="+mn-cs"/>
              </a:rPr>
              <a:t>100,000 - 1,000,000 examples</a:t>
            </a:r>
            <a:r>
              <a:rPr lang="en-US" sz="1200" b="0" i="0" kern="1200" dirty="0" smtClean="0">
                <a:solidFill>
                  <a:schemeClr val="tx1"/>
                </a:solidFill>
                <a:effectLst/>
                <a:latin typeface="+mn-lt"/>
                <a:ea typeface="+mn-ea"/>
                <a:cs typeface="+mn-cs"/>
              </a:rPr>
              <a:t>. Generally, the more dimensions your data has, the more data you need.</a:t>
            </a: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12</a:t>
            </a:fld>
            <a:endParaRPr lang="en-US"/>
          </a:p>
        </p:txBody>
      </p:sp>
    </p:spTree>
    <p:extLst>
      <p:ext uri="{BB962C8B-B14F-4D97-AF65-F5344CB8AC3E}">
        <p14:creationId xmlns:p14="http://schemas.microsoft.com/office/powerpoint/2010/main" val="115639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Tabdili</a:t>
            </a:r>
            <a:r>
              <a:rPr lang="en-US" dirty="0" smtClean="0"/>
              <a:t> </a:t>
            </a:r>
            <a:r>
              <a:rPr lang="en-US" dirty="0" err="1" smtClean="0"/>
              <a:t>ander</a:t>
            </a:r>
            <a:r>
              <a:rPr lang="en-US" dirty="0" smtClean="0"/>
              <a:t> </a:t>
            </a:r>
            <a:r>
              <a:rPr lang="en-US" dirty="0" err="1" smtClean="0"/>
              <a:t>sy</a:t>
            </a:r>
            <a:r>
              <a:rPr lang="en-US" dirty="0" smtClean="0"/>
              <a:t> ate </a:t>
            </a:r>
            <a:r>
              <a:rPr lang="en-US" dirty="0" err="1" smtClean="0"/>
              <a:t>hai</a:t>
            </a: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13</a:t>
            </a:fld>
            <a:endParaRPr lang="en-US"/>
          </a:p>
        </p:txBody>
      </p:sp>
    </p:spTree>
    <p:extLst>
      <p:ext uri="{BB962C8B-B14F-4D97-AF65-F5344CB8AC3E}">
        <p14:creationId xmlns:p14="http://schemas.microsoft.com/office/powerpoint/2010/main" val="128130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Training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consists of driving the criterion toward lower and lower scores by incrementally modifying our deep learning machine until it achieves low scores, even on data not seen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during training.</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14</a:t>
            </a:fld>
            <a:endParaRPr lang="en-US"/>
          </a:p>
        </p:txBody>
      </p:sp>
    </p:spTree>
    <p:extLst>
      <p:ext uri="{BB962C8B-B14F-4D97-AF65-F5344CB8AC3E}">
        <p14:creationId xmlns:p14="http://schemas.microsoft.com/office/powerpoint/2010/main" val="245574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its core, the deep learning machine in figure 1.1 is a rather complex mathematical function mapping inputs to an output. </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comes with features to perform accelerated mathematical operations on dedicated hardware, which makes it convenient to design neural network architectures and train them on individual machines or parallel computing</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18</a:t>
            </a:fld>
            <a:endParaRPr lang="en-US"/>
          </a:p>
        </p:txBody>
      </p:sp>
    </p:spTree>
    <p:extLst>
      <p:ext uri="{BB962C8B-B14F-4D97-AF65-F5344CB8AC3E}">
        <p14:creationId xmlns:p14="http://schemas.microsoft.com/office/powerpoint/2010/main" val="3571322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offers two things that make it particularly relevant for deep learning:</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first, it provides accelerated computation using graphical processing units (GPUs),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often yielding speedups in the range of 50x over doing the same calculation on a</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CPU. Second,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provides facilities that support numerical optimization on</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generic mathematical expressions, which deep learning uses for training</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21</a:t>
            </a:fld>
            <a:endParaRPr lang="en-US"/>
          </a:p>
        </p:txBody>
      </p:sp>
    </p:spTree>
    <p:extLst>
      <p:ext uri="{BB962C8B-B14F-4D97-AF65-F5344CB8AC3E}">
        <p14:creationId xmlns:p14="http://schemas.microsoft.com/office/powerpoint/2010/main" val="371963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has been equipped with a high-performance C++ runtime that can be used to deploy models for inference without relying on Python, and can be used for designing and training models in C++. It has also grown bindings to other languages and an interface for deploying to mobile devices.</a:t>
            </a:r>
            <a:r>
              <a:rPr lang="en-US" dirty="0" smtClean="0"/>
              <a:t> </a:t>
            </a:r>
          </a:p>
          <a:p>
            <a:endParaRPr lang="en-US" dirty="0" smtClean="0"/>
          </a:p>
          <a:p>
            <a:r>
              <a:rPr lang="en-US" sz="1200" b="0" i="0" kern="1200" dirty="0" smtClean="0">
                <a:solidFill>
                  <a:schemeClr val="tx1"/>
                </a:solidFill>
                <a:effectLst/>
                <a:latin typeface="+mn-lt"/>
                <a:ea typeface="+mn-ea"/>
                <a:cs typeface="+mn-cs"/>
              </a:rPr>
              <a:t>CUDA (www.geforce.com/hardware/technology/cuda), a C++-like language from NVIDIA that can be compiled to run with massive parallelism on GPUs.</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23</a:t>
            </a:fld>
            <a:endParaRPr lang="en-US"/>
          </a:p>
        </p:txBody>
      </p:sp>
    </p:spTree>
    <p:extLst>
      <p:ext uri="{BB962C8B-B14F-4D97-AF65-F5344CB8AC3E}">
        <p14:creationId xmlns:p14="http://schemas.microsoft.com/office/powerpoint/2010/main" val="1705417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main difference between CPU and GPU architecture is that a CPU is designed to handle a wide-range of tasks quickly (as measured by CPU clock speed), but are limited in the concurrency of tasks that can be running. </a:t>
            </a:r>
            <a:r>
              <a:rPr lang="en-US" sz="1200" b="1" i="0" kern="1200" dirty="0" smtClean="0">
                <a:solidFill>
                  <a:schemeClr val="tx1"/>
                </a:solidFill>
                <a:effectLst/>
                <a:latin typeface="+mn-lt"/>
                <a:ea typeface="+mn-ea"/>
                <a:cs typeface="+mn-cs"/>
              </a:rPr>
              <a:t>A GPU is designed to quickly render high-resolution images and video concurrently</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is a library that provides </a:t>
            </a:r>
            <a:r>
              <a:rPr lang="en-US" sz="1200" b="0" i="1" kern="1200" dirty="0" smtClean="0">
                <a:solidFill>
                  <a:schemeClr val="tx1"/>
                </a:solidFill>
                <a:effectLst/>
                <a:latin typeface="+mn-lt"/>
                <a:ea typeface="+mn-ea"/>
                <a:cs typeface="+mn-cs"/>
              </a:rPr>
              <a:t>multidimensional arrays</a:t>
            </a:r>
            <a:r>
              <a:rPr lang="en-US" sz="1200" b="0" i="0" kern="1200" dirty="0" smtClean="0">
                <a:solidFill>
                  <a:schemeClr val="tx1"/>
                </a:solidFill>
                <a:effectLst/>
                <a:latin typeface="+mn-lt"/>
                <a:ea typeface="+mn-ea"/>
                <a:cs typeface="+mn-cs"/>
              </a:rPr>
              <a:t>, or </a:t>
            </a:r>
            <a:r>
              <a:rPr lang="en-US" sz="1200" b="0" i="1" kern="1200" dirty="0" smtClean="0">
                <a:solidFill>
                  <a:schemeClr val="tx1"/>
                </a:solidFill>
                <a:effectLst/>
                <a:latin typeface="+mn-lt"/>
                <a:ea typeface="+mn-ea"/>
                <a:cs typeface="+mn-cs"/>
              </a:rPr>
              <a:t>tensors </a:t>
            </a:r>
            <a:r>
              <a:rPr lang="en-US" sz="1200" b="0" i="0" kern="1200" dirty="0" smtClean="0">
                <a:solidFill>
                  <a:schemeClr val="tx1"/>
                </a:solidFill>
                <a:effectLst/>
                <a:latin typeface="+mn-lt"/>
                <a:ea typeface="+mn-ea"/>
                <a:cs typeface="+mn-cs"/>
              </a:rPr>
              <a:t>in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parlance (we’ll go into details on those in chapter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3), and an extensive library of operations on them, provided by the torch module. Both tensors and the operations on them can be used on the CPU or the GPU. Moving computations from the CPU to the GPU in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doesn’t require more than an additional function call or two. The second core thing that </a:t>
            </a:r>
            <a:r>
              <a:rPr lang="en-US" sz="1200" b="0" i="0" kern="1200" dirty="0" err="1" smtClean="0">
                <a:solidFill>
                  <a:schemeClr val="tx1"/>
                </a:solidFill>
                <a:effectLst/>
                <a:latin typeface="+mn-lt"/>
                <a:ea typeface="+mn-ea"/>
                <a:cs typeface="+mn-cs"/>
              </a:rPr>
              <a:t>PyTorch</a:t>
            </a:r>
            <a:r>
              <a:rPr lang="en-US" sz="1200" b="0" i="0" kern="1200" dirty="0" smtClean="0">
                <a:solidFill>
                  <a:schemeClr val="tx1"/>
                </a:solidFill>
                <a:effectLst/>
                <a:latin typeface="+mn-lt"/>
                <a:ea typeface="+mn-ea"/>
                <a:cs typeface="+mn-cs"/>
              </a:rPr>
              <a:t> provides is the ability of tensors to keep track of the operations performed on them and to analytically compute derivatives of an output of a computation with respect to any of its</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inputs. This is used for numerical optimization, and it is provided natively by tensors by virtue of dispatching through </a:t>
            </a:r>
            <a:r>
              <a:rPr lang="en-US" sz="1200" b="0" i="0" kern="1200" dirty="0" err="1" smtClean="0">
                <a:solidFill>
                  <a:schemeClr val="tx1"/>
                </a:solidFill>
                <a:effectLst/>
                <a:latin typeface="+mn-lt"/>
                <a:ea typeface="+mn-ea"/>
                <a:cs typeface="+mn-cs"/>
              </a:rPr>
              <a:t>PyTorch’s</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autograd</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engine under the hood.</a:t>
            </a:r>
            <a:r>
              <a:rPr lang="en-US" dirty="0" smtClean="0"/>
              <a:t> </a:t>
            </a:r>
          </a:p>
          <a:p>
            <a:endParaRPr lang="en-US" dirty="0" smtClean="0"/>
          </a:p>
          <a:p>
            <a:r>
              <a:rPr lang="en-US" dirty="0" smtClean="0"/>
              <a:t>Machine </a:t>
            </a:r>
            <a:r>
              <a:rPr lang="en-US" dirty="0" err="1" smtClean="0"/>
              <a:t>khud</a:t>
            </a:r>
            <a:r>
              <a:rPr lang="en-US" dirty="0" smtClean="0"/>
              <a:t> </a:t>
            </a:r>
            <a:r>
              <a:rPr lang="en-US" dirty="0" err="1" smtClean="0"/>
              <a:t>ko</a:t>
            </a:r>
            <a:r>
              <a:rPr lang="en-US" dirty="0" smtClean="0"/>
              <a:t> </a:t>
            </a:r>
            <a:r>
              <a:rPr lang="en-US" dirty="0" err="1" smtClean="0"/>
              <a:t>khudi</a:t>
            </a:r>
            <a:r>
              <a:rPr lang="en-US" dirty="0" smtClean="0"/>
              <a:t> evaluate </a:t>
            </a:r>
            <a:r>
              <a:rPr lang="en-US" dirty="0" err="1" smtClean="0"/>
              <a:t>krte</a:t>
            </a:r>
            <a:r>
              <a:rPr lang="en-US" dirty="0" smtClean="0"/>
              <a:t> </a:t>
            </a:r>
            <a:r>
              <a:rPr lang="en-US" dirty="0" err="1" smtClean="0"/>
              <a:t>hai</a:t>
            </a:r>
            <a:r>
              <a:rPr lang="en-US" dirty="0" smtClean="0"/>
              <a:t> </a:t>
            </a:r>
            <a:r>
              <a:rPr lang="en-US" dirty="0" err="1" smtClean="0"/>
              <a:t>aur</a:t>
            </a:r>
            <a:r>
              <a:rPr lang="en-US" dirty="0" smtClean="0"/>
              <a:t> </a:t>
            </a:r>
            <a:r>
              <a:rPr lang="en-US" dirty="0" err="1" smtClean="0"/>
              <a:t>khud</a:t>
            </a:r>
            <a:r>
              <a:rPr lang="en-US" dirty="0" smtClean="0"/>
              <a:t> he optimize </a:t>
            </a:r>
            <a:r>
              <a:rPr lang="en-US" dirty="0" err="1" smtClean="0"/>
              <a:t>krte</a:t>
            </a:r>
            <a:r>
              <a:rPr lang="en-US" dirty="0" smtClean="0"/>
              <a:t> </a:t>
            </a:r>
            <a:r>
              <a:rPr lang="en-US" dirty="0" err="1" smtClean="0"/>
              <a:t>hai</a:t>
            </a:r>
            <a:r>
              <a:rPr lang="en-US" dirty="0" smtClean="0"/>
              <a:t>.</a:t>
            </a:r>
            <a:br>
              <a:rPr lang="en-US" dirty="0" smtClean="0"/>
            </a:br>
            <a:endParaRPr lang="en-US" dirty="0"/>
          </a:p>
        </p:txBody>
      </p:sp>
      <p:sp>
        <p:nvSpPr>
          <p:cNvPr id="4" name="Slide Number Placeholder 3"/>
          <p:cNvSpPr>
            <a:spLocks noGrp="1"/>
          </p:cNvSpPr>
          <p:nvPr>
            <p:ph type="sldNum" sz="quarter" idx="10"/>
          </p:nvPr>
        </p:nvSpPr>
        <p:spPr/>
        <p:txBody>
          <a:bodyPr/>
          <a:lstStyle/>
          <a:p>
            <a:fld id="{2335F8A5-2A60-4EDA-9BE4-BE53F0D365FD}" type="slidenum">
              <a:rPr lang="en-US" smtClean="0"/>
              <a:t>24</a:t>
            </a:fld>
            <a:endParaRPr lang="en-US"/>
          </a:p>
        </p:txBody>
      </p:sp>
    </p:spTree>
    <p:extLst>
      <p:ext uri="{BB962C8B-B14F-4D97-AF65-F5344CB8AC3E}">
        <p14:creationId xmlns:p14="http://schemas.microsoft.com/office/powerpoint/2010/main" val="3190017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228949-0D9C-45D1-9CE4-8192CCF59A02}"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249553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A0DB8D-D375-4478-8664-4BACC48DD706}"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521034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F25DBF-C2CE-4F21-9FDC-22D2F4D724C4}"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2060283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4C040D-82AA-4052-8E20-670CFA0693AE}"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34490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482A49A-23E8-4E64-88D9-E148C92B234B}" type="datetime1">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3843991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17F1FE-EB94-41F0-8B5A-9FC1A5227954}" type="datetime1">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1964084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A0A6C67-9550-46A8-875E-6E6BA82AD43B}" type="datetime1">
              <a:rPr lang="en-US" smtClean="0"/>
              <a:t>12/16/2021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366594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9D98479-FAC6-48FC-AA83-C50D09F5D194}" type="datetime1">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402409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5E6111-1BDE-4BE4-95C7-CB88C4CBDFC6}" type="datetime1">
              <a:rPr lang="en-US" smtClean="0"/>
              <a:t>12/16/2021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390524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3AB1149-2B4A-4E4D-B029-C30147FC25C1}" type="datetime1">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2960032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195057-BC85-4F42-B3E5-22C7087DD9BE}" type="datetime1">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8DA60D-0A87-4596-B31A-7C0EB2BFC59E}" type="slidenum">
              <a:rPr lang="en-US" smtClean="0"/>
              <a:t>‹#›</a:t>
            </a:fld>
            <a:endParaRPr lang="en-US"/>
          </a:p>
        </p:txBody>
      </p:sp>
    </p:spTree>
    <p:extLst>
      <p:ext uri="{BB962C8B-B14F-4D97-AF65-F5344CB8AC3E}">
        <p14:creationId xmlns:p14="http://schemas.microsoft.com/office/powerpoint/2010/main" val="28314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75B865-A547-4183-B8D5-A38B28A200E8}" type="datetime1">
              <a:rPr lang="en-US" smtClean="0"/>
              <a:t>12/16/2021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8DA60D-0A87-4596-B31A-7C0EB2BFC59E}" type="slidenum">
              <a:rPr lang="en-US" smtClean="0"/>
              <a:t>‹#›</a:t>
            </a:fld>
            <a:endParaRPr lang="en-US"/>
          </a:p>
        </p:txBody>
      </p:sp>
    </p:spTree>
    <p:extLst>
      <p:ext uri="{BB962C8B-B14F-4D97-AF65-F5344CB8AC3E}">
        <p14:creationId xmlns:p14="http://schemas.microsoft.com/office/powerpoint/2010/main" val="817197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pytorch.org/docs/stable/nn.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Introducing Deep Learning &amp; </a:t>
            </a:r>
            <a:r>
              <a:rPr lang="en-US" dirty="0" err="1"/>
              <a:t>PyTorch</a:t>
            </a:r>
            <a:r>
              <a:rPr lang="en-US" dirty="0"/>
              <a:t> Library</a:t>
            </a:r>
          </a:p>
        </p:txBody>
      </p:sp>
      <p:sp>
        <p:nvSpPr>
          <p:cNvPr id="3" name="Subtitle 2"/>
          <p:cNvSpPr>
            <a:spLocks noGrp="1"/>
          </p:cNvSpPr>
          <p:nvPr>
            <p:ph type="subTitle" idx="1"/>
          </p:nvPr>
        </p:nvSpPr>
        <p:spPr/>
        <p:txBody>
          <a:bodyPr/>
          <a:lstStyle/>
          <a:p>
            <a:r>
              <a:rPr lang="en-US" dirty="0"/>
              <a:t>Chapter # 1</a:t>
            </a:r>
          </a:p>
        </p:txBody>
      </p:sp>
      <p:sp>
        <p:nvSpPr>
          <p:cNvPr id="4" name="Slide Number Placeholder 3"/>
          <p:cNvSpPr>
            <a:spLocks noGrp="1"/>
          </p:cNvSpPr>
          <p:nvPr>
            <p:ph type="sldNum" sz="quarter" idx="12"/>
          </p:nvPr>
        </p:nvSpPr>
        <p:spPr/>
        <p:txBody>
          <a:bodyPr/>
          <a:lstStyle/>
          <a:p>
            <a:fld id="{0D8DA60D-0A87-4596-B31A-7C0EB2BFC59E}" type="slidenum">
              <a:rPr lang="en-US" smtClean="0"/>
              <a:t>1</a:t>
            </a:fld>
            <a:endParaRPr lang="en-US"/>
          </a:p>
        </p:txBody>
      </p:sp>
    </p:spTree>
    <p:extLst>
      <p:ext uri="{BB962C8B-B14F-4D97-AF65-F5344CB8AC3E}">
        <p14:creationId xmlns:p14="http://schemas.microsoft.com/office/powerpoint/2010/main" val="276487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15" y="391887"/>
            <a:ext cx="10856686" cy="6106886"/>
          </a:xfrm>
          <a:prstGeom prst="rect">
            <a:avLst/>
          </a:prstGeom>
        </p:spPr>
      </p:pic>
      <p:sp>
        <p:nvSpPr>
          <p:cNvPr id="2" name="Slide Number Placeholder 1"/>
          <p:cNvSpPr>
            <a:spLocks noGrp="1"/>
          </p:cNvSpPr>
          <p:nvPr>
            <p:ph type="sldNum" sz="quarter" idx="12"/>
          </p:nvPr>
        </p:nvSpPr>
        <p:spPr/>
        <p:txBody>
          <a:bodyPr/>
          <a:lstStyle/>
          <a:p>
            <a:fld id="{0D8DA60D-0A87-4596-B31A-7C0EB2BFC59E}" type="slidenum">
              <a:rPr lang="en-US" smtClean="0"/>
              <a:t>10</a:t>
            </a:fld>
            <a:endParaRPr lang="en-US"/>
          </a:p>
        </p:txBody>
      </p:sp>
    </p:spTree>
    <p:extLst>
      <p:ext uri="{BB962C8B-B14F-4D97-AF65-F5344CB8AC3E}">
        <p14:creationId xmlns:p14="http://schemas.microsoft.com/office/powerpoint/2010/main" val="3544572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Relevance of feature engineering to build a predictive model | by Claudio  G. Giancaterino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3" y="255814"/>
            <a:ext cx="11297855" cy="63572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11</a:t>
            </a:fld>
            <a:endParaRPr lang="en-US"/>
          </a:p>
        </p:txBody>
      </p:sp>
    </p:spTree>
    <p:extLst>
      <p:ext uri="{BB962C8B-B14F-4D97-AF65-F5344CB8AC3E}">
        <p14:creationId xmlns:p14="http://schemas.microsoft.com/office/powerpoint/2010/main" val="2253685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Content Placeholder 2"/>
          <p:cNvSpPr>
            <a:spLocks noGrp="1"/>
          </p:cNvSpPr>
          <p:nvPr>
            <p:ph idx="1"/>
          </p:nvPr>
        </p:nvSpPr>
        <p:spPr/>
        <p:txBody>
          <a:bodyPr/>
          <a:lstStyle/>
          <a:p>
            <a:pPr fontAlgn="base"/>
            <a:r>
              <a:rPr lang="en-US" dirty="0"/>
              <a:t>Class of Algorithms</a:t>
            </a:r>
          </a:p>
          <a:p>
            <a:pPr lvl="1" fontAlgn="base"/>
            <a:r>
              <a:rPr lang="en-US" dirty="0"/>
              <a:t>Falls Under AI </a:t>
            </a:r>
            <a:r>
              <a:rPr lang="en-US" dirty="0" smtClean="0"/>
              <a:t>subdomain</a:t>
            </a:r>
            <a:endParaRPr lang="en-US" dirty="0"/>
          </a:p>
          <a:p>
            <a:pPr lvl="1" fontAlgn="base"/>
            <a:r>
              <a:rPr lang="en-US" dirty="0"/>
              <a:t>Trains </a:t>
            </a:r>
            <a:r>
              <a:rPr lang="en-US" dirty="0">
                <a:solidFill>
                  <a:srgbClr val="FF0000"/>
                </a:solidFill>
              </a:rPr>
              <a:t>mathematical</a:t>
            </a:r>
            <a:r>
              <a:rPr lang="en-US" dirty="0"/>
              <a:t> entities(Deep </a:t>
            </a:r>
            <a:r>
              <a:rPr lang="en-US" dirty="0" err="1"/>
              <a:t>nn</a:t>
            </a:r>
            <a:r>
              <a:rPr lang="en-US" dirty="0" smtClean="0"/>
              <a:t>) by presenting instructive examples</a:t>
            </a:r>
            <a:endParaRPr lang="en-US" dirty="0"/>
          </a:p>
          <a:p>
            <a:pPr fontAlgn="base"/>
            <a:r>
              <a:rPr lang="en-US" dirty="0">
                <a:solidFill>
                  <a:srgbClr val="FF0000"/>
                </a:solidFill>
              </a:rPr>
              <a:t>Large</a:t>
            </a:r>
            <a:r>
              <a:rPr lang="en-US" dirty="0"/>
              <a:t> amounts of data</a:t>
            </a:r>
          </a:p>
          <a:p>
            <a:pPr fontAlgn="base"/>
            <a:r>
              <a:rPr lang="en-US" dirty="0"/>
              <a:t>Approximate complex </a:t>
            </a:r>
            <a:r>
              <a:rPr lang="en-US" dirty="0">
                <a:solidFill>
                  <a:srgbClr val="FF0000"/>
                </a:solidFill>
              </a:rPr>
              <a:t>functions</a:t>
            </a:r>
          </a:p>
          <a:p>
            <a:pPr fontAlgn="base"/>
            <a:r>
              <a:rPr lang="en-US" dirty="0">
                <a:solidFill>
                  <a:srgbClr val="FF0000"/>
                </a:solidFill>
              </a:rPr>
              <a:t>Inputs</a:t>
            </a:r>
            <a:r>
              <a:rPr lang="en-US" dirty="0"/>
              <a:t> and </a:t>
            </a:r>
            <a:r>
              <a:rPr lang="en-US" dirty="0">
                <a:solidFill>
                  <a:srgbClr val="FF0000"/>
                </a:solidFill>
              </a:rPr>
              <a:t>outputs</a:t>
            </a:r>
            <a:r>
              <a:rPr lang="en-US" dirty="0"/>
              <a:t> are far apart</a:t>
            </a:r>
          </a:p>
          <a:p>
            <a:pPr lvl="1" fontAlgn="base"/>
            <a:r>
              <a:rPr lang="en-US" dirty="0"/>
              <a:t>Input image</a:t>
            </a:r>
          </a:p>
          <a:p>
            <a:pPr lvl="1" fontAlgn="base"/>
            <a:r>
              <a:rPr lang="en-US" dirty="0" smtClean="0"/>
              <a:t>Output</a:t>
            </a:r>
            <a:r>
              <a:rPr lang="en-US" dirty="0"/>
              <a:t>, a line of text describing the input</a:t>
            </a:r>
          </a:p>
        </p:txBody>
      </p:sp>
      <p:sp>
        <p:nvSpPr>
          <p:cNvPr id="4" name="Slide Number Placeholder 3"/>
          <p:cNvSpPr>
            <a:spLocks noGrp="1"/>
          </p:cNvSpPr>
          <p:nvPr>
            <p:ph type="sldNum" sz="quarter" idx="12"/>
          </p:nvPr>
        </p:nvSpPr>
        <p:spPr/>
        <p:txBody>
          <a:bodyPr/>
          <a:lstStyle/>
          <a:p>
            <a:fld id="{0D8DA60D-0A87-4596-B31A-7C0EB2BFC59E}" type="slidenum">
              <a:rPr lang="en-US" smtClean="0"/>
              <a:t>12</a:t>
            </a:fld>
            <a:endParaRPr lang="en-US"/>
          </a:p>
        </p:txBody>
      </p:sp>
    </p:spTree>
    <p:extLst>
      <p:ext uri="{BB962C8B-B14F-4D97-AF65-F5344CB8AC3E}">
        <p14:creationId xmlns:p14="http://schemas.microsoft.com/office/powerpoint/2010/main" val="1217149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V/S Machine Learning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607" y="1808481"/>
            <a:ext cx="7084785" cy="4111054"/>
          </a:xfrm>
          <a:prstGeom prst="rect">
            <a:avLst/>
          </a:prstGeom>
        </p:spPr>
      </p:pic>
      <p:sp>
        <p:nvSpPr>
          <p:cNvPr id="3" name="Slide Number Placeholder 2"/>
          <p:cNvSpPr>
            <a:spLocks noGrp="1"/>
          </p:cNvSpPr>
          <p:nvPr>
            <p:ph type="sldNum" sz="quarter" idx="12"/>
          </p:nvPr>
        </p:nvSpPr>
        <p:spPr/>
        <p:txBody>
          <a:bodyPr/>
          <a:lstStyle/>
          <a:p>
            <a:fld id="{0D8DA60D-0A87-4596-B31A-7C0EB2BFC59E}" type="slidenum">
              <a:rPr lang="en-US" smtClean="0"/>
              <a:t>13</a:t>
            </a:fld>
            <a:endParaRPr lang="en-US"/>
          </a:p>
        </p:txBody>
      </p:sp>
    </p:spTree>
    <p:extLst>
      <p:ext uri="{BB962C8B-B14F-4D97-AF65-F5344CB8AC3E}">
        <p14:creationId xmlns:p14="http://schemas.microsoft.com/office/powerpoint/2010/main" val="1580263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Content Placeholder 2"/>
          <p:cNvSpPr>
            <a:spLocks noGrp="1"/>
          </p:cNvSpPr>
          <p:nvPr>
            <p:ph idx="1"/>
          </p:nvPr>
        </p:nvSpPr>
        <p:spPr/>
        <p:txBody>
          <a:bodyPr/>
          <a:lstStyle/>
          <a:p>
            <a:pPr fontAlgn="base"/>
            <a:r>
              <a:rPr lang="en-US" dirty="0" smtClean="0"/>
              <a:t>Way </a:t>
            </a:r>
            <a:r>
              <a:rPr lang="en-US" dirty="0"/>
              <a:t>to </a:t>
            </a:r>
            <a:r>
              <a:rPr lang="en-US" dirty="0">
                <a:solidFill>
                  <a:srgbClr val="FF0000"/>
                </a:solidFill>
              </a:rPr>
              <a:t>ingest</a:t>
            </a:r>
            <a:r>
              <a:rPr lang="en-US" dirty="0"/>
              <a:t> whatever data </a:t>
            </a:r>
          </a:p>
          <a:p>
            <a:pPr fontAlgn="base"/>
            <a:r>
              <a:rPr lang="en-US" dirty="0" smtClean="0"/>
              <a:t>Define </a:t>
            </a:r>
            <a:r>
              <a:rPr lang="en-US" dirty="0"/>
              <a:t>the </a:t>
            </a:r>
            <a:r>
              <a:rPr lang="en-US" dirty="0">
                <a:solidFill>
                  <a:srgbClr val="FF0000"/>
                </a:solidFill>
              </a:rPr>
              <a:t>deep learning machine</a:t>
            </a:r>
          </a:p>
          <a:p>
            <a:pPr fontAlgn="base"/>
            <a:r>
              <a:rPr lang="en-US" dirty="0" smtClean="0">
                <a:solidFill>
                  <a:srgbClr val="FF0000"/>
                </a:solidFill>
              </a:rPr>
              <a:t>Automated </a:t>
            </a:r>
            <a:r>
              <a:rPr lang="en-US" dirty="0">
                <a:solidFill>
                  <a:srgbClr val="FF0000"/>
                </a:solidFill>
              </a:rPr>
              <a:t>way, training</a:t>
            </a:r>
            <a:r>
              <a:rPr lang="en-US" dirty="0"/>
              <a:t>, to obtain useful representations</a:t>
            </a:r>
          </a:p>
          <a:p>
            <a:pPr fontAlgn="base"/>
            <a:r>
              <a:rPr lang="en-US" dirty="0" smtClean="0"/>
              <a:t>Machine </a:t>
            </a:r>
            <a:r>
              <a:rPr lang="en-US" dirty="0"/>
              <a:t>produce desired outputs</a:t>
            </a:r>
          </a:p>
          <a:p>
            <a:pPr fontAlgn="base"/>
            <a:r>
              <a:rPr lang="en-US" dirty="0" smtClean="0"/>
              <a:t>Training</a:t>
            </a:r>
            <a:endParaRPr lang="en-US" dirty="0"/>
          </a:p>
          <a:p>
            <a:pPr lvl="1" fontAlgn="base"/>
            <a:r>
              <a:rPr lang="en-US" dirty="0" smtClean="0"/>
              <a:t>Driving </a:t>
            </a:r>
            <a:r>
              <a:rPr lang="en-US" dirty="0"/>
              <a:t>the </a:t>
            </a:r>
            <a:r>
              <a:rPr lang="en-US" dirty="0">
                <a:solidFill>
                  <a:srgbClr val="FF0000"/>
                </a:solidFill>
              </a:rPr>
              <a:t>criterion toward lower</a:t>
            </a:r>
          </a:p>
          <a:p>
            <a:pPr lvl="1" fontAlgn="base"/>
            <a:r>
              <a:rPr lang="en-US" dirty="0" smtClean="0"/>
              <a:t>Incrementally </a:t>
            </a:r>
            <a:r>
              <a:rPr lang="en-US" dirty="0">
                <a:solidFill>
                  <a:srgbClr val="FF0000"/>
                </a:solidFill>
              </a:rPr>
              <a:t>modifying</a:t>
            </a:r>
            <a:r>
              <a:rPr lang="en-US" dirty="0"/>
              <a:t> our deep learning machine</a:t>
            </a:r>
          </a:p>
          <a:p>
            <a:pPr lvl="1" fontAlgn="base"/>
            <a:r>
              <a:rPr lang="en-US" dirty="0" smtClean="0"/>
              <a:t>Until </a:t>
            </a:r>
            <a:r>
              <a:rPr lang="en-US" dirty="0"/>
              <a:t>it achieves low scores</a:t>
            </a:r>
          </a:p>
          <a:p>
            <a:pPr lvl="1" fontAlgn="base"/>
            <a:r>
              <a:rPr lang="en-US" dirty="0" smtClean="0"/>
              <a:t>On </a:t>
            </a:r>
            <a:r>
              <a:rPr lang="en-US" dirty="0"/>
              <a:t>data not seen during training</a:t>
            </a:r>
          </a:p>
        </p:txBody>
      </p:sp>
      <p:sp>
        <p:nvSpPr>
          <p:cNvPr id="4" name="Slide Number Placeholder 3"/>
          <p:cNvSpPr>
            <a:spLocks noGrp="1"/>
          </p:cNvSpPr>
          <p:nvPr>
            <p:ph type="sldNum" sz="quarter" idx="12"/>
          </p:nvPr>
        </p:nvSpPr>
        <p:spPr/>
        <p:txBody>
          <a:bodyPr/>
          <a:lstStyle/>
          <a:p>
            <a:fld id="{0D8DA60D-0A87-4596-B31A-7C0EB2BFC59E}" type="slidenum">
              <a:rPr lang="en-US" smtClean="0"/>
              <a:t>14</a:t>
            </a:fld>
            <a:endParaRPr lang="en-US"/>
          </a:p>
        </p:txBody>
      </p:sp>
    </p:spTree>
    <p:extLst>
      <p:ext uri="{BB962C8B-B14F-4D97-AF65-F5344CB8AC3E}">
        <p14:creationId xmlns:p14="http://schemas.microsoft.com/office/powerpoint/2010/main" val="382045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eep Learning Training vs Deep Learning Inference (Explained) – Premio 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843190"/>
            <a:ext cx="10719512" cy="500243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15</a:t>
            </a:fld>
            <a:endParaRPr lang="en-US"/>
          </a:p>
        </p:txBody>
      </p:sp>
    </p:spTree>
    <p:extLst>
      <p:ext uri="{BB962C8B-B14F-4D97-AF65-F5344CB8AC3E}">
        <p14:creationId xmlns:p14="http://schemas.microsoft.com/office/powerpoint/2010/main" val="1101692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eep Learning Training vs Deep Learning Inference (Explained) – Premio 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598261"/>
            <a:ext cx="11244360" cy="524736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16</a:t>
            </a:fld>
            <a:endParaRPr lang="en-US"/>
          </a:p>
        </p:txBody>
      </p:sp>
    </p:spTree>
    <p:extLst>
      <p:ext uri="{BB962C8B-B14F-4D97-AF65-F5344CB8AC3E}">
        <p14:creationId xmlns:p14="http://schemas.microsoft.com/office/powerpoint/2010/main" val="1153270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asons to Choose PyTorch for Deep Learning | by Claire D. Costa | Towards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46" y="669471"/>
            <a:ext cx="1143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17</a:t>
            </a:fld>
            <a:endParaRPr lang="en-US"/>
          </a:p>
        </p:txBody>
      </p:sp>
    </p:spTree>
    <p:extLst>
      <p:ext uri="{BB962C8B-B14F-4D97-AF65-F5344CB8AC3E}">
        <p14:creationId xmlns:p14="http://schemas.microsoft.com/office/powerpoint/2010/main" val="3058927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PyTorch</a:t>
            </a:r>
            <a:r>
              <a:rPr lang="en-US" dirty="0"/>
              <a:t> for Deep learning</a:t>
            </a:r>
          </a:p>
        </p:txBody>
      </p:sp>
      <p:sp>
        <p:nvSpPr>
          <p:cNvPr id="3" name="Content Placeholder 2"/>
          <p:cNvSpPr>
            <a:spLocks noGrp="1"/>
          </p:cNvSpPr>
          <p:nvPr>
            <p:ph idx="1"/>
          </p:nvPr>
        </p:nvSpPr>
        <p:spPr/>
        <p:txBody>
          <a:bodyPr/>
          <a:lstStyle/>
          <a:p>
            <a:pPr fontAlgn="base"/>
            <a:r>
              <a:rPr lang="en-US" dirty="0">
                <a:solidFill>
                  <a:srgbClr val="FF0000"/>
                </a:solidFill>
              </a:rPr>
              <a:t>Library</a:t>
            </a:r>
            <a:r>
              <a:rPr lang="en-US" dirty="0"/>
              <a:t> </a:t>
            </a:r>
            <a:r>
              <a:rPr lang="en-US" dirty="0" smtClean="0"/>
              <a:t>for </a:t>
            </a:r>
            <a:r>
              <a:rPr lang="en-US" dirty="0">
                <a:solidFill>
                  <a:srgbClr val="FF0000"/>
                </a:solidFill>
              </a:rPr>
              <a:t>python</a:t>
            </a:r>
            <a:r>
              <a:rPr lang="en-US" dirty="0"/>
              <a:t> programs</a:t>
            </a:r>
          </a:p>
          <a:p>
            <a:pPr fontAlgn="base"/>
            <a:r>
              <a:rPr lang="en-US" dirty="0"/>
              <a:t>Flexible</a:t>
            </a:r>
          </a:p>
          <a:p>
            <a:pPr fontAlgn="base"/>
            <a:r>
              <a:rPr lang="en-US" dirty="0"/>
              <a:t>Excellent introduction to deep learning</a:t>
            </a:r>
          </a:p>
          <a:p>
            <a:pPr fontAlgn="base"/>
            <a:r>
              <a:rPr lang="en-US" dirty="0">
                <a:solidFill>
                  <a:srgbClr val="FF0000"/>
                </a:solidFill>
              </a:rPr>
              <a:t>Professional</a:t>
            </a:r>
            <a:r>
              <a:rPr lang="en-US" dirty="0"/>
              <a:t> Context</a:t>
            </a:r>
          </a:p>
          <a:p>
            <a:pPr fontAlgn="base"/>
            <a:r>
              <a:rPr lang="en-US" dirty="0"/>
              <a:t>Core data structure is </a:t>
            </a:r>
            <a:r>
              <a:rPr lang="en-US" dirty="0" smtClean="0">
                <a:solidFill>
                  <a:srgbClr val="FF0000"/>
                </a:solidFill>
              </a:rPr>
              <a:t>tensor</a:t>
            </a:r>
            <a:r>
              <a:rPr lang="en-US" dirty="0" smtClean="0"/>
              <a:t> (</a:t>
            </a:r>
            <a:r>
              <a:rPr lang="en-US" dirty="0"/>
              <a:t>multidimensional </a:t>
            </a:r>
            <a:r>
              <a:rPr lang="en-US" dirty="0" smtClean="0"/>
              <a:t>array)</a:t>
            </a:r>
          </a:p>
          <a:p>
            <a:pPr fontAlgn="base"/>
            <a:r>
              <a:rPr lang="en-US" dirty="0" smtClean="0"/>
              <a:t>Shares </a:t>
            </a:r>
            <a:r>
              <a:rPr lang="en-US" dirty="0"/>
              <a:t>many similarities with </a:t>
            </a:r>
            <a:r>
              <a:rPr lang="en-US" dirty="0" err="1">
                <a:solidFill>
                  <a:srgbClr val="FF0000"/>
                </a:solidFill>
              </a:rPr>
              <a:t>NumPy</a:t>
            </a:r>
            <a:r>
              <a:rPr lang="en-US" dirty="0"/>
              <a:t> arrays</a:t>
            </a:r>
            <a:r>
              <a:rPr lang="en-US" dirty="0" smtClean="0"/>
              <a:t> </a:t>
            </a:r>
            <a:br>
              <a:rPr lang="en-US" dirty="0" smtClean="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18</a:t>
            </a:fld>
            <a:endParaRPr lang="en-US"/>
          </a:p>
        </p:txBody>
      </p:sp>
    </p:spTree>
    <p:extLst>
      <p:ext uri="{BB962C8B-B14F-4D97-AF65-F5344CB8AC3E}">
        <p14:creationId xmlns:p14="http://schemas.microsoft.com/office/powerpoint/2010/main" val="244710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TF is a Tensor?!? - KDnugge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046" y="1061358"/>
            <a:ext cx="10581192" cy="374309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19</a:t>
            </a:fld>
            <a:endParaRPr lang="en-US"/>
          </a:p>
        </p:txBody>
      </p:sp>
    </p:spTree>
    <p:extLst>
      <p:ext uri="{BB962C8B-B14F-4D97-AF65-F5344CB8AC3E}">
        <p14:creationId xmlns:p14="http://schemas.microsoft.com/office/powerpoint/2010/main" val="1125541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Chapter Covers</a:t>
            </a:r>
            <a:endParaRPr lang="en-US" dirty="0"/>
          </a:p>
        </p:txBody>
      </p:sp>
      <p:sp>
        <p:nvSpPr>
          <p:cNvPr id="3" name="Content Placeholder 2"/>
          <p:cNvSpPr>
            <a:spLocks noGrp="1"/>
          </p:cNvSpPr>
          <p:nvPr>
            <p:ph idx="1"/>
          </p:nvPr>
        </p:nvSpPr>
        <p:spPr/>
        <p:txBody>
          <a:bodyPr>
            <a:normAutofit lnSpcReduction="10000"/>
          </a:bodyPr>
          <a:lstStyle/>
          <a:p>
            <a:r>
              <a:rPr lang="en-US" dirty="0"/>
              <a:t>How deep learning changes our </a:t>
            </a:r>
            <a:r>
              <a:rPr lang="en-US" dirty="0">
                <a:solidFill>
                  <a:srgbClr val="FF0000"/>
                </a:solidFill>
              </a:rPr>
              <a:t>approach</a:t>
            </a:r>
            <a:r>
              <a:rPr lang="en-US" dirty="0"/>
              <a:t> to</a:t>
            </a:r>
            <a:br>
              <a:rPr lang="en-US" dirty="0"/>
            </a:br>
            <a:r>
              <a:rPr lang="en-US" dirty="0"/>
              <a:t>machine learning </a:t>
            </a:r>
            <a:endParaRPr lang="en-US" dirty="0" smtClean="0"/>
          </a:p>
          <a:p>
            <a:r>
              <a:rPr lang="en-US" dirty="0"/>
              <a:t>Understanding </a:t>
            </a:r>
            <a:r>
              <a:rPr lang="en-US" dirty="0">
                <a:solidFill>
                  <a:srgbClr val="FF0000"/>
                </a:solidFill>
              </a:rPr>
              <a:t>why </a:t>
            </a:r>
            <a:r>
              <a:rPr lang="en-US" dirty="0" err="1">
                <a:solidFill>
                  <a:srgbClr val="FF0000"/>
                </a:solidFill>
              </a:rPr>
              <a:t>PyTorch</a:t>
            </a:r>
            <a:r>
              <a:rPr lang="en-US" dirty="0"/>
              <a:t> is a good fit for deep</a:t>
            </a:r>
            <a:br>
              <a:rPr lang="en-US" dirty="0"/>
            </a:br>
            <a:r>
              <a:rPr lang="en-US" dirty="0"/>
              <a:t>learning </a:t>
            </a:r>
            <a:endParaRPr lang="en-US" dirty="0" smtClean="0"/>
          </a:p>
          <a:p>
            <a:r>
              <a:rPr lang="en-US" dirty="0"/>
              <a:t>Examining a typical </a:t>
            </a:r>
            <a:r>
              <a:rPr lang="en-US" dirty="0">
                <a:solidFill>
                  <a:srgbClr val="FF0000"/>
                </a:solidFill>
              </a:rPr>
              <a:t>deep learning project </a:t>
            </a:r>
            <a:endParaRPr lang="en-US" dirty="0" smtClean="0">
              <a:solidFill>
                <a:srgbClr val="FF0000"/>
              </a:solidFill>
            </a:endParaRPr>
          </a:p>
          <a:p>
            <a:r>
              <a:rPr lang="en-US" dirty="0"/>
              <a:t>The </a:t>
            </a:r>
            <a:r>
              <a:rPr lang="en-US" dirty="0">
                <a:solidFill>
                  <a:srgbClr val="FF0000"/>
                </a:solidFill>
              </a:rPr>
              <a:t>hardware</a:t>
            </a:r>
            <a:r>
              <a:rPr lang="en-US" dirty="0"/>
              <a:t> you’ll need to follow along with the</a:t>
            </a:r>
            <a:br>
              <a:rPr lang="en-US" dirty="0"/>
            </a:br>
            <a:r>
              <a:rPr lang="en-US" dirty="0"/>
              <a:t>examples </a:t>
            </a:r>
            <a:br>
              <a:rPr lang="en-US" dirty="0"/>
            </a:br>
            <a:r>
              <a:rPr lang="en-US" dirty="0"/>
              <a:t/>
            </a:r>
            <a:br>
              <a:rPr lang="en-US" dirty="0"/>
            </a:b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2</a:t>
            </a:fld>
            <a:endParaRPr lang="en-US"/>
          </a:p>
        </p:txBody>
      </p:sp>
    </p:spTree>
    <p:extLst>
      <p:ext uri="{BB962C8B-B14F-4D97-AF65-F5344CB8AC3E}">
        <p14:creationId xmlns:p14="http://schemas.microsoft.com/office/powerpoint/2010/main" val="3598352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PyTorch</a:t>
            </a:r>
            <a:r>
              <a:rPr lang="en-US" dirty="0" smtClean="0"/>
              <a:t>?</a:t>
            </a:r>
            <a:endParaRPr lang="en-US" dirty="0"/>
          </a:p>
        </p:txBody>
      </p:sp>
      <p:pic>
        <p:nvPicPr>
          <p:cNvPr id="9218" name="Picture 2" descr="To think like a designer you need to be more curious | Information Design &amp;amp;  Production Support Specialis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8712" y="1908032"/>
            <a:ext cx="7394575" cy="403340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0D8DA60D-0A87-4596-B31A-7C0EB2BFC59E}" type="slidenum">
              <a:rPr lang="en-US" smtClean="0"/>
              <a:t>20</a:t>
            </a:fld>
            <a:endParaRPr lang="en-US"/>
          </a:p>
        </p:txBody>
      </p:sp>
    </p:spTree>
    <p:extLst>
      <p:ext uri="{BB962C8B-B14F-4D97-AF65-F5344CB8AC3E}">
        <p14:creationId xmlns:p14="http://schemas.microsoft.com/office/powerpoint/2010/main" val="1875776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PyTorch</a:t>
            </a:r>
            <a:endParaRPr lang="en-US" dirty="0"/>
          </a:p>
        </p:txBody>
      </p:sp>
      <p:sp>
        <p:nvSpPr>
          <p:cNvPr id="3" name="Content Placeholder 2"/>
          <p:cNvSpPr>
            <a:spLocks noGrp="1"/>
          </p:cNvSpPr>
          <p:nvPr>
            <p:ph idx="1"/>
          </p:nvPr>
        </p:nvSpPr>
        <p:spPr/>
        <p:txBody>
          <a:bodyPr>
            <a:noAutofit/>
          </a:bodyPr>
          <a:lstStyle/>
          <a:p>
            <a:r>
              <a:rPr lang="en-US" dirty="0" err="1"/>
              <a:t>PyTorch</a:t>
            </a:r>
            <a:r>
              <a:rPr lang="en-US" dirty="0"/>
              <a:t> is </a:t>
            </a:r>
            <a:r>
              <a:rPr lang="en-US" dirty="0" smtClean="0"/>
              <a:t>easy to </a:t>
            </a:r>
            <a:r>
              <a:rPr lang="en-US" dirty="0">
                <a:solidFill>
                  <a:srgbClr val="FF0000"/>
                </a:solidFill>
              </a:rPr>
              <a:t>learn, use, extend</a:t>
            </a:r>
            <a:r>
              <a:rPr lang="en-US" dirty="0"/>
              <a:t>, and </a:t>
            </a:r>
            <a:r>
              <a:rPr lang="en-US" dirty="0">
                <a:solidFill>
                  <a:srgbClr val="FF0000"/>
                </a:solidFill>
              </a:rPr>
              <a:t>debug</a:t>
            </a:r>
            <a:r>
              <a:rPr lang="en-US" dirty="0" smtClean="0"/>
              <a:t> </a:t>
            </a:r>
          </a:p>
          <a:p>
            <a:r>
              <a:rPr lang="en-US" dirty="0" smtClean="0"/>
              <a:t>Programming </a:t>
            </a:r>
            <a:r>
              <a:rPr lang="en-US" dirty="0"/>
              <a:t>the deep learning machine is very </a:t>
            </a:r>
            <a:r>
              <a:rPr lang="en-US" dirty="0">
                <a:solidFill>
                  <a:srgbClr val="FF0000"/>
                </a:solidFill>
              </a:rPr>
              <a:t>natural</a:t>
            </a:r>
            <a:r>
              <a:rPr lang="en-US" dirty="0"/>
              <a:t> in</a:t>
            </a:r>
            <a:br>
              <a:rPr lang="en-US" dirty="0"/>
            </a:br>
            <a:r>
              <a:rPr lang="en-US" dirty="0" err="1"/>
              <a:t>PyTorch</a:t>
            </a:r>
            <a:r>
              <a:rPr lang="en-US" dirty="0" smtClean="0"/>
              <a:t> </a:t>
            </a:r>
          </a:p>
          <a:p>
            <a:r>
              <a:rPr lang="en-US" dirty="0"/>
              <a:t>Tensor, to hold numbers, vectors, </a:t>
            </a:r>
            <a:r>
              <a:rPr lang="en-US" dirty="0" smtClean="0"/>
              <a:t>matrices, or </a:t>
            </a:r>
            <a:r>
              <a:rPr lang="en-US" dirty="0"/>
              <a:t>arrays</a:t>
            </a:r>
            <a:r>
              <a:rPr lang="en-US" dirty="0" smtClean="0"/>
              <a:t> </a:t>
            </a:r>
          </a:p>
          <a:p>
            <a:r>
              <a:rPr lang="en-US" dirty="0" smtClean="0"/>
              <a:t>Accelerated </a:t>
            </a:r>
            <a:r>
              <a:rPr lang="en-US" dirty="0"/>
              <a:t>computation using </a:t>
            </a:r>
            <a:r>
              <a:rPr lang="en-US" dirty="0">
                <a:solidFill>
                  <a:srgbClr val="FF0000"/>
                </a:solidFill>
              </a:rPr>
              <a:t>graphical processing units </a:t>
            </a:r>
            <a:r>
              <a:rPr lang="en-US" dirty="0"/>
              <a:t>(GPUs)</a:t>
            </a:r>
            <a:r>
              <a:rPr lang="en-US" dirty="0" smtClean="0"/>
              <a:t> </a:t>
            </a:r>
          </a:p>
          <a:p>
            <a:r>
              <a:rPr lang="en-US" dirty="0" smtClean="0"/>
              <a:t>Support </a:t>
            </a:r>
            <a:r>
              <a:rPr lang="en-US" dirty="0">
                <a:solidFill>
                  <a:srgbClr val="FF0000"/>
                </a:solidFill>
              </a:rPr>
              <a:t>numerical optimization </a:t>
            </a:r>
            <a:r>
              <a:rPr lang="en-US" dirty="0" smtClean="0"/>
              <a:t>on generic </a:t>
            </a:r>
            <a:r>
              <a:rPr lang="en-US" dirty="0"/>
              <a:t>mathematical expressions</a:t>
            </a:r>
            <a:r>
              <a:rPr lang="en-US" dirty="0" smtClean="0"/>
              <a:t>,</a:t>
            </a:r>
          </a:p>
          <a:p>
            <a:r>
              <a:rPr lang="en-US" dirty="0" err="1"/>
              <a:t>PyTorch</a:t>
            </a:r>
            <a:r>
              <a:rPr lang="en-US" dirty="0"/>
              <a:t> as a high-performance </a:t>
            </a:r>
            <a:r>
              <a:rPr lang="en-US" dirty="0" smtClean="0"/>
              <a:t>library with </a:t>
            </a:r>
            <a:r>
              <a:rPr lang="en-US" dirty="0"/>
              <a:t>optimization support for scientific computing in Python</a:t>
            </a:r>
            <a:r>
              <a:rPr lang="en-US" dirty="0" smtClean="0"/>
              <a:t> </a:t>
            </a:r>
            <a:br>
              <a:rPr lang="en-US" dirty="0" smtClean="0"/>
            </a:br>
            <a:r>
              <a:rPr lang="en-US" dirty="0" smtClean="0"/>
              <a:t> </a:t>
            </a:r>
            <a:br>
              <a:rPr lang="en-US" dirty="0" smtClean="0"/>
            </a:br>
            <a:r>
              <a:rPr lang="en-US" dirty="0" smtClean="0"/>
              <a:t/>
            </a:r>
            <a:br>
              <a:rPr lang="en-US" dirty="0" smtClean="0"/>
            </a:br>
            <a:r>
              <a:rPr lang="en-US" dirty="0" smtClean="0"/>
              <a:t/>
            </a:r>
            <a:br>
              <a:rPr lang="en-US" dirty="0" smtClean="0"/>
            </a:b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21</a:t>
            </a:fld>
            <a:endParaRPr lang="en-US"/>
          </a:p>
        </p:txBody>
      </p:sp>
    </p:spTree>
    <p:extLst>
      <p:ext uri="{BB962C8B-B14F-4D97-AF65-F5344CB8AC3E}">
        <p14:creationId xmlns:p14="http://schemas.microsoft.com/office/powerpoint/2010/main" val="30109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UPPORT | Come2SeaSenses (Costa Blanca, Punta Prima, Sp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2104" y="1404257"/>
            <a:ext cx="8594260" cy="374740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22</a:t>
            </a:fld>
            <a:endParaRPr lang="en-US"/>
          </a:p>
        </p:txBody>
      </p:sp>
    </p:spTree>
    <p:extLst>
      <p:ext uri="{BB962C8B-B14F-4D97-AF65-F5344CB8AC3E}">
        <p14:creationId xmlns:p14="http://schemas.microsoft.com/office/powerpoint/2010/main" val="1329055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PyTorch</a:t>
            </a:r>
            <a:r>
              <a:rPr lang="en-US" dirty="0" smtClean="0"/>
              <a:t> supports deep learning Projects</a:t>
            </a:r>
            <a:endParaRPr lang="en-US" dirty="0"/>
          </a:p>
        </p:txBody>
      </p:sp>
      <p:sp>
        <p:nvSpPr>
          <p:cNvPr id="3" name="Content Placeholder 2"/>
          <p:cNvSpPr>
            <a:spLocks noGrp="1"/>
          </p:cNvSpPr>
          <p:nvPr>
            <p:ph idx="1"/>
          </p:nvPr>
        </p:nvSpPr>
        <p:spPr/>
        <p:txBody>
          <a:bodyPr>
            <a:noAutofit/>
          </a:bodyPr>
          <a:lstStyle/>
          <a:p>
            <a:r>
              <a:rPr lang="en-US" sz="3200" dirty="0" err="1"/>
              <a:t>PyTorch</a:t>
            </a:r>
            <a:r>
              <a:rPr lang="en-US" sz="3200" dirty="0"/>
              <a:t> has the “</a:t>
            </a:r>
            <a:r>
              <a:rPr lang="en-US" sz="3200" dirty="0" err="1">
                <a:solidFill>
                  <a:srgbClr val="FF0000"/>
                </a:solidFill>
              </a:rPr>
              <a:t>Py</a:t>
            </a:r>
            <a:r>
              <a:rPr lang="en-US" sz="3200" dirty="0"/>
              <a:t>” as in Python</a:t>
            </a:r>
            <a:r>
              <a:rPr lang="en-US" sz="3200" dirty="0" smtClean="0"/>
              <a:t> </a:t>
            </a:r>
          </a:p>
          <a:p>
            <a:r>
              <a:rPr lang="en-US" sz="3200" dirty="0" smtClean="0"/>
              <a:t>A </a:t>
            </a:r>
            <a:r>
              <a:rPr lang="en-US" sz="3200" dirty="0"/>
              <a:t>lot of non-Python code in it</a:t>
            </a:r>
            <a:r>
              <a:rPr lang="en-US" sz="3200" dirty="0" smtClean="0"/>
              <a:t> </a:t>
            </a:r>
          </a:p>
          <a:p>
            <a:r>
              <a:rPr lang="en-US" sz="3200" dirty="0" smtClean="0"/>
              <a:t>For performance </a:t>
            </a:r>
            <a:r>
              <a:rPr lang="en-US" sz="3200" dirty="0"/>
              <a:t>reasons, most of </a:t>
            </a:r>
            <a:r>
              <a:rPr lang="en-US" sz="3200" dirty="0" err="1"/>
              <a:t>PyTorch</a:t>
            </a:r>
            <a:r>
              <a:rPr lang="en-US" sz="3200" dirty="0"/>
              <a:t> is written in</a:t>
            </a:r>
            <a:r>
              <a:rPr lang="en-US" sz="3200" dirty="0" smtClean="0"/>
              <a:t> </a:t>
            </a:r>
          </a:p>
          <a:p>
            <a:pPr lvl="1"/>
            <a:r>
              <a:rPr lang="en-US" sz="2800" dirty="0">
                <a:solidFill>
                  <a:srgbClr val="FF0000"/>
                </a:solidFill>
              </a:rPr>
              <a:t>C++ and CUDA</a:t>
            </a:r>
            <a:r>
              <a:rPr lang="en-US" sz="2800" dirty="0" smtClean="0">
                <a:solidFill>
                  <a:srgbClr val="FF0000"/>
                </a:solidFill>
              </a:rPr>
              <a:t> </a:t>
            </a:r>
          </a:p>
          <a:p>
            <a:r>
              <a:rPr lang="en-US" sz="3200" dirty="0" err="1"/>
              <a:t>PyTorch</a:t>
            </a:r>
            <a:r>
              <a:rPr lang="en-US" sz="3200" dirty="0"/>
              <a:t> is a library that provides</a:t>
            </a:r>
            <a:r>
              <a:rPr lang="en-US" sz="3200" dirty="0" smtClean="0"/>
              <a:t> </a:t>
            </a:r>
          </a:p>
          <a:p>
            <a:pPr lvl="1"/>
            <a:r>
              <a:rPr lang="en-US" sz="2800" dirty="0" smtClean="0"/>
              <a:t>Multidimensional </a:t>
            </a:r>
            <a:r>
              <a:rPr lang="en-US" sz="2800" dirty="0"/>
              <a:t>arrays, or tensors</a:t>
            </a:r>
            <a:r>
              <a:rPr lang="en-US" sz="2800" dirty="0" smtClean="0"/>
              <a:t> provided by torch module.</a:t>
            </a:r>
          </a:p>
          <a:p>
            <a:pPr lvl="1"/>
            <a:r>
              <a:rPr lang="en-US" sz="2800" dirty="0" smtClean="0"/>
              <a:t>An </a:t>
            </a:r>
            <a:r>
              <a:rPr lang="en-US" sz="2800" dirty="0"/>
              <a:t>extensive library of operations </a:t>
            </a:r>
            <a:r>
              <a:rPr lang="en-US" sz="2800" dirty="0" smtClean="0"/>
              <a:t/>
            </a:r>
            <a:br>
              <a:rPr lang="en-US" sz="2800" dirty="0" smtClean="0"/>
            </a:br>
            <a:r>
              <a:rPr lang="en-US" sz="2800" dirty="0" smtClean="0"/>
              <a:t>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endParaRPr lang="en-US" sz="2800" dirty="0"/>
          </a:p>
        </p:txBody>
      </p:sp>
      <p:sp>
        <p:nvSpPr>
          <p:cNvPr id="4" name="Slide Number Placeholder 3"/>
          <p:cNvSpPr>
            <a:spLocks noGrp="1"/>
          </p:cNvSpPr>
          <p:nvPr>
            <p:ph type="sldNum" sz="quarter" idx="12"/>
          </p:nvPr>
        </p:nvSpPr>
        <p:spPr/>
        <p:txBody>
          <a:bodyPr/>
          <a:lstStyle/>
          <a:p>
            <a:fld id="{0D8DA60D-0A87-4596-B31A-7C0EB2BFC59E}" type="slidenum">
              <a:rPr lang="en-US" smtClean="0"/>
              <a:t>23</a:t>
            </a:fld>
            <a:endParaRPr lang="en-US"/>
          </a:p>
        </p:txBody>
      </p:sp>
    </p:spTree>
    <p:extLst>
      <p:ext uri="{BB962C8B-B14F-4D97-AF65-F5344CB8AC3E}">
        <p14:creationId xmlns:p14="http://schemas.microsoft.com/office/powerpoint/2010/main" val="136444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PyTorch</a:t>
            </a:r>
            <a:r>
              <a:rPr lang="en-US" dirty="0" smtClean="0"/>
              <a:t> supports deep learning Projects</a:t>
            </a:r>
            <a:endParaRPr lang="en-US" dirty="0"/>
          </a:p>
        </p:txBody>
      </p:sp>
      <p:sp>
        <p:nvSpPr>
          <p:cNvPr id="3" name="Content Placeholder 2"/>
          <p:cNvSpPr>
            <a:spLocks noGrp="1"/>
          </p:cNvSpPr>
          <p:nvPr>
            <p:ph idx="1"/>
          </p:nvPr>
        </p:nvSpPr>
        <p:spPr/>
        <p:txBody>
          <a:bodyPr>
            <a:normAutofit lnSpcReduction="10000"/>
          </a:bodyPr>
          <a:lstStyle/>
          <a:p>
            <a:r>
              <a:rPr lang="en-US" dirty="0"/>
              <a:t>Moving computations from the </a:t>
            </a:r>
            <a:r>
              <a:rPr lang="en-US" dirty="0">
                <a:solidFill>
                  <a:srgbClr val="FF0000"/>
                </a:solidFill>
              </a:rPr>
              <a:t>CPU to the GPU</a:t>
            </a:r>
            <a:r>
              <a:rPr lang="en-US" dirty="0" smtClean="0">
                <a:solidFill>
                  <a:srgbClr val="FF0000"/>
                </a:solidFill>
              </a:rPr>
              <a:t> </a:t>
            </a:r>
          </a:p>
          <a:p>
            <a:r>
              <a:rPr lang="en-US" dirty="0" smtClean="0"/>
              <a:t>Provides the ability </a:t>
            </a:r>
            <a:r>
              <a:rPr lang="en-US" dirty="0"/>
              <a:t>of tensors to keep track of the operation</a:t>
            </a:r>
            <a:r>
              <a:rPr lang="en-US" dirty="0" smtClean="0"/>
              <a:t> performed on them.</a:t>
            </a:r>
          </a:p>
          <a:p>
            <a:r>
              <a:rPr lang="en-US" dirty="0" smtClean="0"/>
              <a:t>Tensors </a:t>
            </a:r>
            <a:r>
              <a:rPr lang="en-US" dirty="0"/>
              <a:t>and the </a:t>
            </a:r>
            <a:r>
              <a:rPr lang="en-US" dirty="0" err="1"/>
              <a:t>autograd</a:t>
            </a:r>
            <a:r>
              <a:rPr lang="en-US" dirty="0"/>
              <a:t>-enabled tensor </a:t>
            </a:r>
            <a:r>
              <a:rPr lang="en-US" dirty="0" smtClean="0"/>
              <a:t>library</a:t>
            </a:r>
          </a:p>
          <a:p>
            <a:pPr lvl="1"/>
            <a:r>
              <a:rPr lang="en-US" dirty="0" smtClean="0"/>
              <a:t>Physics</a:t>
            </a:r>
            <a:r>
              <a:rPr lang="en-US" dirty="0"/>
              <a:t>, rendering, optimization, simulation, modeling, and more</a:t>
            </a:r>
            <a:r>
              <a:rPr lang="en-US" dirty="0" smtClean="0"/>
              <a:t> </a:t>
            </a:r>
          </a:p>
          <a:p>
            <a:r>
              <a:rPr lang="en-US" dirty="0" smtClean="0"/>
              <a:t>Core </a:t>
            </a:r>
            <a:r>
              <a:rPr lang="en-US" dirty="0" err="1"/>
              <a:t>PyTorch</a:t>
            </a:r>
            <a:r>
              <a:rPr lang="en-US" dirty="0"/>
              <a:t> modules for building neural networks</a:t>
            </a:r>
            <a:r>
              <a:rPr lang="en-US" dirty="0" smtClean="0"/>
              <a:t> </a:t>
            </a:r>
          </a:p>
          <a:p>
            <a:pPr lvl="1"/>
            <a:r>
              <a:rPr lang="en-US" dirty="0" err="1">
                <a:hlinkClick r:id="rId3"/>
              </a:rPr>
              <a:t>torch.nn</a:t>
            </a:r>
            <a:r>
              <a:rPr lang="en-US" dirty="0" smtClean="0">
                <a:hlinkClick r:id="rId3"/>
              </a:rPr>
              <a:t> </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24</a:t>
            </a:fld>
            <a:endParaRPr lang="en-US"/>
          </a:p>
        </p:txBody>
      </p:sp>
    </p:spTree>
    <p:extLst>
      <p:ext uri="{BB962C8B-B14F-4D97-AF65-F5344CB8AC3E}">
        <p14:creationId xmlns:p14="http://schemas.microsoft.com/office/powerpoint/2010/main" val="1091278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Torch.nn</a:t>
            </a:r>
            <a:endParaRPr lang="en-US" dirty="0"/>
          </a:p>
        </p:txBody>
      </p:sp>
      <p:sp>
        <p:nvSpPr>
          <p:cNvPr id="3" name="Content Placeholder 2"/>
          <p:cNvSpPr>
            <a:spLocks noGrp="1"/>
          </p:cNvSpPr>
          <p:nvPr>
            <p:ph idx="1"/>
          </p:nvPr>
        </p:nvSpPr>
        <p:spPr/>
        <p:txBody>
          <a:bodyPr/>
          <a:lstStyle/>
          <a:p>
            <a:r>
              <a:rPr lang="en-US" dirty="0"/>
              <a:t>C</a:t>
            </a:r>
            <a:r>
              <a:rPr lang="en-US" dirty="0" smtClean="0"/>
              <a:t>ommon </a:t>
            </a:r>
            <a:r>
              <a:rPr lang="en-US" dirty="0"/>
              <a:t>neural network layers </a:t>
            </a:r>
            <a:endParaRPr lang="en-US" dirty="0" smtClean="0"/>
          </a:p>
          <a:p>
            <a:r>
              <a:rPr lang="en-US" dirty="0"/>
              <a:t>O</a:t>
            </a:r>
            <a:r>
              <a:rPr lang="en-US" dirty="0" smtClean="0"/>
              <a:t>ther </a:t>
            </a:r>
            <a:r>
              <a:rPr lang="en-US" dirty="0"/>
              <a:t>architectural components </a:t>
            </a:r>
            <a:endParaRPr lang="en-US" dirty="0" smtClean="0"/>
          </a:p>
          <a:p>
            <a:r>
              <a:rPr lang="en-US" dirty="0"/>
              <a:t>Fully connected </a:t>
            </a:r>
            <a:r>
              <a:rPr lang="en-US" dirty="0" smtClean="0"/>
              <a:t>layers</a:t>
            </a:r>
          </a:p>
          <a:p>
            <a:r>
              <a:rPr lang="en-US" dirty="0"/>
              <a:t>C</a:t>
            </a:r>
            <a:r>
              <a:rPr lang="en-US" dirty="0" smtClean="0"/>
              <a:t>onvolutional layers</a:t>
            </a:r>
          </a:p>
          <a:p>
            <a:r>
              <a:rPr lang="en-US" dirty="0"/>
              <a:t>A</a:t>
            </a:r>
            <a:r>
              <a:rPr lang="en-US" dirty="0" smtClean="0"/>
              <a:t>ctivation functions</a:t>
            </a:r>
          </a:p>
          <a:p>
            <a:r>
              <a:rPr lang="en-US" dirty="0"/>
              <a:t>L</a:t>
            </a:r>
            <a:r>
              <a:rPr lang="en-US" dirty="0" smtClean="0"/>
              <a:t>oss functions</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25</a:t>
            </a:fld>
            <a:endParaRPr lang="en-US"/>
          </a:p>
        </p:txBody>
      </p:sp>
    </p:spTree>
    <p:extLst>
      <p:ext uri="{BB962C8B-B14F-4D97-AF65-F5344CB8AC3E}">
        <p14:creationId xmlns:p14="http://schemas.microsoft.com/office/powerpoint/2010/main" val="1861723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Structure of </a:t>
            </a:r>
            <a:r>
              <a:rPr lang="en-US" dirty="0" err="1" smtClean="0"/>
              <a:t>PyTorch</a:t>
            </a:r>
            <a:r>
              <a:rPr lang="en-US" dirty="0" smtClean="0"/>
              <a:t> Project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085" y="1534161"/>
            <a:ext cx="7127830" cy="4658430"/>
          </a:xfrm>
          <a:prstGeom prst="rect">
            <a:avLst/>
          </a:prstGeom>
        </p:spPr>
      </p:pic>
      <p:sp>
        <p:nvSpPr>
          <p:cNvPr id="3" name="Slide Number Placeholder 2"/>
          <p:cNvSpPr>
            <a:spLocks noGrp="1"/>
          </p:cNvSpPr>
          <p:nvPr>
            <p:ph type="sldNum" sz="quarter" idx="12"/>
          </p:nvPr>
        </p:nvSpPr>
        <p:spPr/>
        <p:txBody>
          <a:bodyPr/>
          <a:lstStyle/>
          <a:p>
            <a:fld id="{0D8DA60D-0A87-4596-B31A-7C0EB2BFC59E}" type="slidenum">
              <a:rPr lang="en-US" smtClean="0"/>
              <a:t>26</a:t>
            </a:fld>
            <a:endParaRPr lang="en-US"/>
          </a:p>
        </p:txBody>
      </p:sp>
    </p:spTree>
    <p:extLst>
      <p:ext uri="{BB962C8B-B14F-4D97-AF65-F5344CB8AC3E}">
        <p14:creationId xmlns:p14="http://schemas.microsoft.com/office/powerpoint/2010/main" val="2896309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how </a:t>
            </a:r>
            <a:r>
              <a:rPr lang="en-US" dirty="0" err="1" smtClean="0"/>
              <a:t>PyTorch</a:t>
            </a:r>
            <a:r>
              <a:rPr lang="en-US" dirty="0" smtClean="0"/>
              <a:t> supports deep learning</a:t>
            </a:r>
            <a:endParaRPr lang="en-US" dirty="0"/>
          </a:p>
        </p:txBody>
      </p:sp>
      <p:sp>
        <p:nvSpPr>
          <p:cNvPr id="3" name="Content Placeholder 2"/>
          <p:cNvSpPr>
            <a:spLocks noGrp="1"/>
          </p:cNvSpPr>
          <p:nvPr>
            <p:ph idx="1"/>
          </p:nvPr>
        </p:nvSpPr>
        <p:spPr/>
        <p:txBody>
          <a:bodyPr/>
          <a:lstStyle/>
          <a:p>
            <a:r>
              <a:rPr lang="en-US" dirty="0"/>
              <a:t>These components can be used to build and initialize</a:t>
            </a:r>
            <a:br>
              <a:rPr lang="en-US" dirty="0"/>
            </a:br>
            <a:r>
              <a:rPr lang="en-US" dirty="0"/>
              <a:t>the untrained model </a:t>
            </a:r>
            <a:endParaRPr lang="en-US" dirty="0" smtClean="0"/>
          </a:p>
          <a:p>
            <a:r>
              <a:rPr lang="en-US" dirty="0" smtClean="0"/>
              <a:t>In </a:t>
            </a:r>
            <a:r>
              <a:rPr lang="en-US" dirty="0"/>
              <a:t>order to train our model, </a:t>
            </a:r>
            <a:r>
              <a:rPr lang="en-US" dirty="0" smtClean="0"/>
              <a:t>we need: </a:t>
            </a:r>
          </a:p>
          <a:p>
            <a:pPr lvl="1"/>
            <a:r>
              <a:rPr lang="en-US" dirty="0"/>
              <a:t>A</a:t>
            </a:r>
            <a:r>
              <a:rPr lang="en-US" dirty="0" smtClean="0"/>
              <a:t> </a:t>
            </a:r>
            <a:r>
              <a:rPr lang="en-US" dirty="0">
                <a:solidFill>
                  <a:srgbClr val="FF0000"/>
                </a:solidFill>
              </a:rPr>
              <a:t>source</a:t>
            </a:r>
            <a:r>
              <a:rPr lang="en-US" dirty="0"/>
              <a:t> of training </a:t>
            </a:r>
            <a:r>
              <a:rPr lang="en-US" dirty="0" smtClean="0"/>
              <a:t>data</a:t>
            </a:r>
          </a:p>
          <a:p>
            <a:pPr lvl="1"/>
            <a:r>
              <a:rPr lang="en-US" dirty="0"/>
              <a:t>A</a:t>
            </a:r>
            <a:r>
              <a:rPr lang="en-US" dirty="0" smtClean="0"/>
              <a:t>n </a:t>
            </a:r>
            <a:r>
              <a:rPr lang="en-US" dirty="0">
                <a:solidFill>
                  <a:srgbClr val="FF0000"/>
                </a:solidFill>
              </a:rPr>
              <a:t>optimizer</a:t>
            </a:r>
            <a:r>
              <a:rPr lang="en-US" dirty="0"/>
              <a:t> to adapt </a:t>
            </a:r>
            <a:r>
              <a:rPr lang="en-US" dirty="0" smtClean="0"/>
              <a:t>the model </a:t>
            </a:r>
            <a:r>
              <a:rPr lang="en-US" dirty="0"/>
              <a:t>to the training </a:t>
            </a:r>
            <a:r>
              <a:rPr lang="en-US" dirty="0" smtClean="0"/>
              <a:t>data</a:t>
            </a:r>
          </a:p>
          <a:p>
            <a:pPr lvl="1"/>
            <a:r>
              <a:rPr lang="en-US" dirty="0"/>
              <a:t>A</a:t>
            </a:r>
            <a:r>
              <a:rPr lang="en-US" dirty="0" smtClean="0"/>
              <a:t> </a:t>
            </a:r>
            <a:r>
              <a:rPr lang="en-US" dirty="0"/>
              <a:t>way to get the </a:t>
            </a:r>
            <a:r>
              <a:rPr lang="en-US" dirty="0">
                <a:solidFill>
                  <a:srgbClr val="FF0000"/>
                </a:solidFill>
              </a:rPr>
              <a:t>model and data to the hardware </a:t>
            </a:r>
            <a:r>
              <a:rPr lang="en-US" dirty="0"/>
              <a:t>that</a:t>
            </a:r>
            <a:br>
              <a:rPr lang="en-US" dirty="0"/>
            </a:br>
            <a:r>
              <a:rPr lang="en-US" dirty="0"/>
              <a:t>will actually be performing the calculations needed for training the model. </a:t>
            </a:r>
            <a:br>
              <a:rPr lang="en-US" dirty="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27</a:t>
            </a:fld>
            <a:endParaRPr lang="en-US"/>
          </a:p>
        </p:txBody>
      </p:sp>
    </p:spTree>
    <p:extLst>
      <p:ext uri="{BB962C8B-B14F-4D97-AF65-F5344CB8AC3E}">
        <p14:creationId xmlns:p14="http://schemas.microsoft.com/office/powerpoint/2010/main" val="2139003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Structure of </a:t>
            </a:r>
            <a:r>
              <a:rPr lang="en-US" dirty="0" err="1" smtClean="0"/>
              <a:t>PyTorch</a:t>
            </a:r>
            <a:r>
              <a:rPr lang="en-US" dirty="0" smtClean="0"/>
              <a:t> Project</a:t>
            </a:r>
            <a:endParaRPr lang="en-US" dirty="0"/>
          </a:p>
        </p:txBody>
      </p:sp>
      <p:sp>
        <p:nvSpPr>
          <p:cNvPr id="3" name="Content Placeholder 2"/>
          <p:cNvSpPr>
            <a:spLocks noGrp="1"/>
          </p:cNvSpPr>
          <p:nvPr>
            <p:ph idx="1"/>
          </p:nvPr>
        </p:nvSpPr>
        <p:spPr/>
        <p:txBody>
          <a:bodyPr>
            <a:noAutofit/>
          </a:bodyPr>
          <a:lstStyle/>
          <a:p>
            <a:r>
              <a:rPr lang="en-US" dirty="0" err="1"/>
              <a:t>PyTorch</a:t>
            </a:r>
            <a:r>
              <a:rPr lang="en-US" dirty="0"/>
              <a:t> tensor is the Dataset class </a:t>
            </a:r>
            <a:r>
              <a:rPr lang="en-US" dirty="0" err="1"/>
              <a:t>PyTorch</a:t>
            </a:r>
            <a:r>
              <a:rPr lang="en-US" dirty="0"/>
              <a:t> provides in </a:t>
            </a:r>
            <a:r>
              <a:rPr lang="en-US" dirty="0" err="1">
                <a:solidFill>
                  <a:srgbClr val="FF0000"/>
                </a:solidFill>
              </a:rPr>
              <a:t>torch.utils.data</a:t>
            </a:r>
            <a:r>
              <a:rPr lang="en-US" dirty="0"/>
              <a:t>.</a:t>
            </a:r>
            <a:r>
              <a:rPr lang="en-US" dirty="0" smtClean="0"/>
              <a:t> </a:t>
            </a:r>
          </a:p>
          <a:p>
            <a:r>
              <a:rPr lang="en-US" dirty="0" smtClean="0"/>
              <a:t>Data </a:t>
            </a:r>
            <a:r>
              <a:rPr lang="en-US" dirty="0"/>
              <a:t>storage is often slow, in particular due to access latency</a:t>
            </a:r>
            <a:r>
              <a:rPr lang="en-US" dirty="0" smtClean="0"/>
              <a:t> </a:t>
            </a:r>
          </a:p>
          <a:p>
            <a:r>
              <a:rPr lang="en-US" dirty="0" err="1"/>
              <a:t>PyTorch</a:t>
            </a:r>
            <a:r>
              <a:rPr lang="en-US" dirty="0"/>
              <a:t> readily provides all that magic </a:t>
            </a:r>
            <a:r>
              <a:rPr lang="en-US" dirty="0" smtClean="0"/>
              <a:t>in the </a:t>
            </a:r>
            <a:r>
              <a:rPr lang="en-US" dirty="0" err="1">
                <a:solidFill>
                  <a:srgbClr val="FF0000"/>
                </a:solidFill>
              </a:rPr>
              <a:t>DataLoader</a:t>
            </a:r>
            <a:r>
              <a:rPr lang="en-US" dirty="0"/>
              <a:t> class</a:t>
            </a:r>
            <a:r>
              <a:rPr lang="en-US" dirty="0" smtClean="0"/>
              <a:t> </a:t>
            </a:r>
          </a:p>
          <a:p>
            <a:r>
              <a:rPr lang="en-US" dirty="0"/>
              <a:t>At each step in the training loop, we evaluate our model </a:t>
            </a:r>
            <a:endParaRPr lang="en-US" dirty="0" smtClean="0"/>
          </a:p>
          <a:p>
            <a:r>
              <a:rPr lang="en-US" dirty="0" smtClean="0"/>
              <a:t>Compare </a:t>
            </a:r>
            <a:r>
              <a:rPr lang="en-US" dirty="0"/>
              <a:t>the outputs</a:t>
            </a:r>
            <a:r>
              <a:rPr lang="en-US" dirty="0" smtClean="0"/>
              <a:t> </a:t>
            </a:r>
          </a:p>
          <a:p>
            <a:r>
              <a:rPr lang="en-US" dirty="0" smtClean="0"/>
              <a:t>Using </a:t>
            </a:r>
            <a:r>
              <a:rPr lang="en-US" dirty="0"/>
              <a:t>some criterion</a:t>
            </a:r>
            <a:r>
              <a:rPr lang="en-US" i="1" dirty="0"/>
              <a:t> </a:t>
            </a:r>
            <a:r>
              <a:rPr lang="en-US" dirty="0"/>
              <a:t>or </a:t>
            </a:r>
            <a:r>
              <a:rPr lang="en-US" i="1" dirty="0"/>
              <a:t>loss function</a:t>
            </a:r>
            <a:r>
              <a:rPr lang="en-US" dirty="0" smtClean="0"/>
              <a:t> </a:t>
            </a:r>
          </a:p>
          <a:p>
            <a:r>
              <a:rPr lang="en-US" dirty="0" smtClean="0"/>
              <a:t>Loss functions are </a:t>
            </a:r>
            <a:r>
              <a:rPr lang="en-US" dirty="0"/>
              <a:t>provided in </a:t>
            </a:r>
            <a:r>
              <a:rPr lang="en-US" dirty="0" err="1">
                <a:solidFill>
                  <a:srgbClr val="FF0000"/>
                </a:solidFill>
              </a:rPr>
              <a:t>torch.nn</a:t>
            </a: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28</a:t>
            </a:fld>
            <a:endParaRPr lang="en-US"/>
          </a:p>
        </p:txBody>
      </p:sp>
    </p:spTree>
    <p:extLst>
      <p:ext uri="{BB962C8B-B14F-4D97-AF65-F5344CB8AC3E}">
        <p14:creationId xmlns:p14="http://schemas.microsoft.com/office/powerpoint/2010/main" val="581098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Structure of </a:t>
            </a:r>
            <a:r>
              <a:rPr lang="en-US" dirty="0" err="1" smtClean="0"/>
              <a:t>PyTorch</a:t>
            </a:r>
            <a:r>
              <a:rPr lang="en-US" dirty="0" smtClean="0"/>
              <a:t> Project</a:t>
            </a:r>
            <a:endParaRPr lang="en-US" dirty="0"/>
          </a:p>
        </p:txBody>
      </p:sp>
      <p:sp>
        <p:nvSpPr>
          <p:cNvPr id="3" name="Content Placeholder 2"/>
          <p:cNvSpPr>
            <a:spLocks noGrp="1"/>
          </p:cNvSpPr>
          <p:nvPr>
            <p:ph idx="1"/>
          </p:nvPr>
        </p:nvSpPr>
        <p:spPr/>
        <p:txBody>
          <a:bodyPr/>
          <a:lstStyle/>
          <a:p>
            <a:r>
              <a:rPr lang="en-US" dirty="0"/>
              <a:t>After we have compared our actual outputs to the ideal with the loss functions, we need to push the model a little to move its</a:t>
            </a:r>
            <a:br>
              <a:rPr lang="en-US" dirty="0"/>
            </a:br>
            <a:r>
              <a:rPr lang="en-US" dirty="0"/>
              <a:t>outputs to better resemble the target</a:t>
            </a:r>
            <a:r>
              <a:rPr lang="en-US" dirty="0" smtClean="0"/>
              <a:t> </a:t>
            </a:r>
          </a:p>
          <a:p>
            <a:r>
              <a:rPr lang="en-US" dirty="0" err="1"/>
              <a:t>autograd</a:t>
            </a:r>
            <a:r>
              <a:rPr lang="en-US" dirty="0"/>
              <a:t> engine </a:t>
            </a:r>
            <a:endParaRPr lang="en-US" dirty="0" smtClean="0"/>
          </a:p>
          <a:p>
            <a:r>
              <a:rPr lang="en-US" dirty="0"/>
              <a:t>optimizer</a:t>
            </a:r>
            <a:r>
              <a:rPr lang="en-US" dirty="0" smtClean="0"/>
              <a:t> does the updates</a:t>
            </a:r>
          </a:p>
          <a:p>
            <a:r>
              <a:rPr lang="en-US" dirty="0" err="1">
                <a:solidFill>
                  <a:srgbClr val="FF0000"/>
                </a:solidFill>
              </a:rPr>
              <a:t>torch.optim</a:t>
            </a:r>
            <a:r>
              <a:rPr lang="en-US" dirty="0" smtClean="0">
                <a:solidFill>
                  <a:srgbClr val="FF0000"/>
                </a:solidFill>
              </a:rPr>
              <a:t> </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29</a:t>
            </a:fld>
            <a:endParaRPr lang="en-US"/>
          </a:p>
        </p:txBody>
      </p:sp>
    </p:spTree>
    <p:extLst>
      <p:ext uri="{BB962C8B-B14F-4D97-AF65-F5344CB8AC3E}">
        <p14:creationId xmlns:p14="http://schemas.microsoft.com/office/powerpoint/2010/main" val="3690595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nold Schwarzenegger &amp;#39;Terminator&amp;#39; Signed 11x14 Photo Certified Authentic  PSA/DNA COA at Amazon&amp;#39;s Entertainment Collectibles St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218" y="538843"/>
            <a:ext cx="4062542" cy="58787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ita: Battle Angel (2019) - IM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5266" y="538843"/>
            <a:ext cx="3975980" cy="58891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3</a:t>
            </a:fld>
            <a:endParaRPr lang="en-US"/>
          </a:p>
        </p:txBody>
      </p:sp>
    </p:spTree>
    <p:extLst>
      <p:ext uri="{BB962C8B-B14F-4D97-AF65-F5344CB8AC3E}">
        <p14:creationId xmlns:p14="http://schemas.microsoft.com/office/powerpoint/2010/main" val="1022405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Level Structure of </a:t>
            </a:r>
            <a:r>
              <a:rPr lang="en-US" dirty="0" err="1" smtClean="0"/>
              <a:t>PyTorch</a:t>
            </a:r>
            <a:r>
              <a:rPr lang="en-US" dirty="0" smtClean="0"/>
              <a:t> Project</a:t>
            </a:r>
            <a:endParaRPr lang="en-US" dirty="0"/>
          </a:p>
        </p:txBody>
      </p:sp>
      <p:sp>
        <p:nvSpPr>
          <p:cNvPr id="3" name="Content Placeholder 2"/>
          <p:cNvSpPr>
            <a:spLocks noGrp="1"/>
          </p:cNvSpPr>
          <p:nvPr>
            <p:ph idx="1"/>
          </p:nvPr>
        </p:nvSpPr>
        <p:spPr/>
        <p:txBody>
          <a:bodyPr/>
          <a:lstStyle/>
          <a:p>
            <a:r>
              <a:rPr lang="en-US" dirty="0"/>
              <a:t>S</a:t>
            </a:r>
            <a:r>
              <a:rPr lang="en-US" dirty="0" smtClean="0"/>
              <a:t>ubmodule can be employed to use the additional hardware.</a:t>
            </a:r>
          </a:p>
          <a:p>
            <a:pPr lvl="1"/>
            <a:r>
              <a:rPr lang="en-US" dirty="0" err="1" smtClean="0"/>
              <a:t>torch.nn.parallel.DistributedDataParallel</a:t>
            </a:r>
            <a:endParaRPr lang="en-US" dirty="0" smtClean="0"/>
          </a:p>
          <a:p>
            <a:pPr lvl="1"/>
            <a:r>
              <a:rPr lang="en-US" dirty="0" err="1" smtClean="0"/>
              <a:t>torch.distributed</a:t>
            </a:r>
            <a:endParaRPr lang="en-US" dirty="0" smtClean="0"/>
          </a:p>
          <a:p>
            <a:r>
              <a:rPr lang="en-US" dirty="0" err="1"/>
              <a:t>PyTorch</a:t>
            </a:r>
            <a:r>
              <a:rPr lang="en-US" dirty="0"/>
              <a:t> defaults to an immediate execution model (eager mode)</a:t>
            </a:r>
            <a:r>
              <a:rPr lang="en-US" dirty="0" smtClean="0"/>
              <a:t> </a:t>
            </a:r>
          </a:p>
          <a:p>
            <a:r>
              <a:rPr lang="en-US" dirty="0" smtClean="0"/>
              <a:t>Compile </a:t>
            </a:r>
            <a:r>
              <a:rPr lang="en-US" dirty="0"/>
              <a:t>models ahead of time through </a:t>
            </a:r>
            <a:r>
              <a:rPr lang="en-US" i="1" dirty="0" err="1"/>
              <a:t>TorchScript</a:t>
            </a:r>
            <a:r>
              <a:rPr lang="en-US" dirty="0" smtClean="0"/>
              <a:t>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30</a:t>
            </a:fld>
            <a:endParaRPr lang="en-US"/>
          </a:p>
        </p:txBody>
      </p:sp>
    </p:spTree>
    <p:extLst>
      <p:ext uri="{BB962C8B-B14F-4D97-AF65-F5344CB8AC3E}">
        <p14:creationId xmlns:p14="http://schemas.microsoft.com/office/powerpoint/2010/main" val="3870515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&amp; Software Requirements</a:t>
            </a:r>
            <a:endParaRPr lang="en-US" dirty="0"/>
          </a:p>
        </p:txBody>
      </p:sp>
      <p:sp>
        <p:nvSpPr>
          <p:cNvPr id="3" name="Content Placeholder 2"/>
          <p:cNvSpPr>
            <a:spLocks noGrp="1"/>
          </p:cNvSpPr>
          <p:nvPr>
            <p:ph idx="1"/>
          </p:nvPr>
        </p:nvSpPr>
        <p:spPr/>
        <p:txBody>
          <a:bodyPr/>
          <a:lstStyle/>
          <a:p>
            <a:r>
              <a:rPr lang="en-US" dirty="0"/>
              <a:t>CUDA-capable GPU</a:t>
            </a:r>
            <a:r>
              <a:rPr lang="en-US" dirty="0" smtClean="0"/>
              <a:t> </a:t>
            </a:r>
            <a:r>
              <a:rPr lang="en-US" dirty="0"/>
              <a:t>with 8 GB of RAM</a:t>
            </a:r>
            <a:r>
              <a:rPr lang="en-US" dirty="0" smtClean="0"/>
              <a:t> </a:t>
            </a:r>
          </a:p>
          <a:p>
            <a:r>
              <a:rPr lang="en-US" dirty="0" smtClean="0"/>
              <a:t>Cloud </a:t>
            </a:r>
            <a:r>
              <a:rPr lang="en-US" dirty="0"/>
              <a:t>computing providers</a:t>
            </a:r>
            <a:r>
              <a:rPr lang="en-US" dirty="0" smtClean="0"/>
              <a:t> </a:t>
            </a:r>
          </a:p>
          <a:p>
            <a:r>
              <a:rPr lang="en-US" dirty="0" err="1"/>
              <a:t>DAWNBench</a:t>
            </a:r>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31</a:t>
            </a:fld>
            <a:endParaRPr lang="en-US"/>
          </a:p>
        </p:txBody>
      </p:sp>
    </p:spTree>
    <p:extLst>
      <p:ext uri="{BB962C8B-B14F-4D97-AF65-F5344CB8AC3E}">
        <p14:creationId xmlns:p14="http://schemas.microsoft.com/office/powerpoint/2010/main" val="4079922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Jupyter Notebook Beginner Guide | What is a Jupyter Note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800" y="888106"/>
            <a:ext cx="9909874" cy="492396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32</a:t>
            </a:fld>
            <a:endParaRPr lang="en-US"/>
          </a:p>
        </p:txBody>
      </p:sp>
    </p:spTree>
    <p:extLst>
      <p:ext uri="{BB962C8B-B14F-4D97-AF65-F5344CB8AC3E}">
        <p14:creationId xmlns:p14="http://schemas.microsoft.com/office/powerpoint/2010/main" val="69000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Notebooks</a:t>
            </a:r>
            <a:endParaRPr lang="en-US" dirty="0"/>
          </a:p>
        </p:txBody>
      </p:sp>
      <p:sp>
        <p:nvSpPr>
          <p:cNvPr id="3" name="Content Placeholder 2"/>
          <p:cNvSpPr>
            <a:spLocks noGrp="1"/>
          </p:cNvSpPr>
          <p:nvPr>
            <p:ph idx="1"/>
          </p:nvPr>
        </p:nvSpPr>
        <p:spPr/>
        <p:txBody>
          <a:bodyPr>
            <a:normAutofit/>
          </a:bodyPr>
          <a:lstStyle/>
          <a:p>
            <a:r>
              <a:rPr lang="en-US" dirty="0"/>
              <a:t>A </a:t>
            </a:r>
            <a:r>
              <a:rPr lang="en-US" dirty="0" err="1"/>
              <a:t>Jupyter</a:t>
            </a:r>
            <a:r>
              <a:rPr lang="en-US" dirty="0"/>
              <a:t> Notebook shows itself as a </a:t>
            </a:r>
            <a:r>
              <a:rPr lang="en-US" dirty="0">
                <a:solidFill>
                  <a:srgbClr val="FF0000"/>
                </a:solidFill>
              </a:rPr>
              <a:t>page in the browser</a:t>
            </a:r>
            <a:r>
              <a:rPr lang="en-US" dirty="0"/>
              <a:t/>
            </a:r>
            <a:br>
              <a:rPr lang="en-US" dirty="0"/>
            </a:br>
            <a:r>
              <a:rPr lang="en-US" dirty="0"/>
              <a:t>through which we can run code interactively</a:t>
            </a:r>
            <a:r>
              <a:rPr lang="en-US" dirty="0" smtClean="0"/>
              <a:t> </a:t>
            </a:r>
          </a:p>
          <a:p>
            <a:r>
              <a:rPr lang="en-US" dirty="0"/>
              <a:t>The code is evaluated by a </a:t>
            </a:r>
            <a:r>
              <a:rPr lang="en-US" i="1" dirty="0">
                <a:solidFill>
                  <a:srgbClr val="FF0000"/>
                </a:solidFill>
              </a:rPr>
              <a:t>kernel</a:t>
            </a:r>
            <a:r>
              <a:rPr lang="en-US" dirty="0"/>
              <a:t>, a </a:t>
            </a:r>
            <a:r>
              <a:rPr lang="en-US" dirty="0" smtClean="0"/>
              <a:t>process running </a:t>
            </a:r>
            <a:r>
              <a:rPr lang="en-US" dirty="0"/>
              <a:t>on a server that is ready </a:t>
            </a:r>
            <a:r>
              <a:rPr lang="en-US" dirty="0">
                <a:solidFill>
                  <a:srgbClr val="FF0000"/>
                </a:solidFill>
              </a:rPr>
              <a:t>to receive code to execute and send back </a:t>
            </a:r>
            <a:r>
              <a:rPr lang="en-US" dirty="0"/>
              <a:t>the results</a:t>
            </a:r>
            <a:r>
              <a:rPr lang="en-US" dirty="0" smtClean="0"/>
              <a:t> </a:t>
            </a:r>
          </a:p>
          <a:p>
            <a:r>
              <a:rPr lang="en-US" dirty="0"/>
              <a:t>By mixing source code, results of evaluations, and </a:t>
            </a:r>
            <a:r>
              <a:rPr lang="en-US" dirty="0" smtClean="0"/>
              <a:t>Markdown-formatted text </a:t>
            </a:r>
            <a:r>
              <a:rPr lang="en-US" dirty="0"/>
              <a:t>cells, we can generate beautiful interactive documents. </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0D8DA60D-0A87-4596-B31A-7C0EB2BFC59E}" type="slidenum">
              <a:rPr lang="en-US" smtClean="0"/>
              <a:t>33</a:t>
            </a:fld>
            <a:endParaRPr lang="en-US"/>
          </a:p>
        </p:txBody>
      </p:sp>
    </p:spTree>
    <p:extLst>
      <p:ext uri="{BB962C8B-B14F-4D97-AF65-F5344CB8AC3E}">
        <p14:creationId xmlns:p14="http://schemas.microsoft.com/office/powerpoint/2010/main" val="512153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ow to create that perfect thank you slide in your PowerPoint presenta –  Tell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933" y="1714500"/>
            <a:ext cx="5207920" cy="363469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34</a:t>
            </a:fld>
            <a:endParaRPr lang="en-US"/>
          </a:p>
        </p:txBody>
      </p:sp>
    </p:spTree>
    <p:extLst>
      <p:ext uri="{BB962C8B-B14F-4D97-AF65-F5344CB8AC3E}">
        <p14:creationId xmlns:p14="http://schemas.microsoft.com/office/powerpoint/2010/main" val="342265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Artificial </a:t>
            </a:r>
            <a:r>
              <a:rPr lang="en-US" dirty="0"/>
              <a:t>Intelligence</a:t>
            </a:r>
          </a:p>
        </p:txBody>
      </p:sp>
      <p:sp>
        <p:nvSpPr>
          <p:cNvPr id="3" name="Content Placeholder 2"/>
          <p:cNvSpPr>
            <a:spLocks noGrp="1"/>
          </p:cNvSpPr>
          <p:nvPr>
            <p:ph idx="1"/>
          </p:nvPr>
        </p:nvSpPr>
        <p:spPr/>
        <p:txBody>
          <a:bodyPr/>
          <a:lstStyle/>
          <a:p>
            <a:pPr fontAlgn="base"/>
            <a:r>
              <a:rPr lang="en-US" dirty="0"/>
              <a:t>Set of </a:t>
            </a:r>
            <a:r>
              <a:rPr lang="en-US" dirty="0">
                <a:solidFill>
                  <a:srgbClr val="FF0000"/>
                </a:solidFill>
              </a:rPr>
              <a:t>disciplines</a:t>
            </a:r>
          </a:p>
          <a:p>
            <a:pPr fontAlgn="base"/>
            <a:r>
              <a:rPr lang="en-US" dirty="0"/>
              <a:t>Machines are learning to </a:t>
            </a:r>
            <a:r>
              <a:rPr lang="en-US" dirty="0">
                <a:solidFill>
                  <a:srgbClr val="FF0000"/>
                </a:solidFill>
              </a:rPr>
              <a:t>think</a:t>
            </a:r>
            <a:r>
              <a:rPr lang="en-US" dirty="0"/>
              <a:t> the way humans do</a:t>
            </a:r>
          </a:p>
          <a:p>
            <a:pPr fontAlgn="base"/>
            <a:r>
              <a:rPr lang="en-US" dirty="0"/>
              <a:t>https://</a:t>
            </a:r>
            <a:r>
              <a:rPr lang="en-US" dirty="0">
                <a:solidFill>
                  <a:srgbClr val="FF0000"/>
                </a:solidFill>
              </a:rPr>
              <a:t>talktotransformer</a:t>
            </a:r>
            <a:r>
              <a:rPr lang="en-US" dirty="0"/>
              <a:t>.com, a language model (GPT-2)</a:t>
            </a:r>
            <a:endParaRPr lang="en-US" sz="4400" dirty="0"/>
          </a:p>
          <a:p>
            <a:pPr lvl="1" fontAlgn="base"/>
            <a:r>
              <a:rPr lang="en-US" dirty="0" smtClean="0"/>
              <a:t>Generate </a:t>
            </a:r>
            <a:r>
              <a:rPr lang="en-US" dirty="0"/>
              <a:t>coherent </a:t>
            </a:r>
            <a:r>
              <a:rPr lang="en-US" dirty="0" smtClean="0"/>
              <a:t>paragraphs</a:t>
            </a:r>
          </a:p>
          <a:p>
            <a:pPr fontAlgn="base"/>
            <a:r>
              <a:rPr lang="en-US" dirty="0" smtClean="0"/>
              <a:t>Ability to perform these formerly human-only tasks</a:t>
            </a:r>
          </a:p>
          <a:p>
            <a:pPr lvl="1" fontAlgn="base"/>
            <a:r>
              <a:rPr lang="en-US" dirty="0" smtClean="0"/>
              <a:t>Acquired through </a:t>
            </a:r>
            <a:r>
              <a:rPr lang="en-US" dirty="0" smtClean="0">
                <a:solidFill>
                  <a:srgbClr val="FF0000"/>
                </a:solidFill>
              </a:rPr>
              <a:t>examples</a:t>
            </a:r>
          </a:p>
          <a:p>
            <a:pPr lvl="1" fontAlgn="base"/>
            <a:r>
              <a:rPr lang="en-US" dirty="0" smtClean="0"/>
              <a:t>Rather than </a:t>
            </a:r>
            <a:r>
              <a:rPr lang="en-US" dirty="0" smtClean="0">
                <a:solidFill>
                  <a:srgbClr val="FF0000"/>
                </a:solidFill>
              </a:rPr>
              <a:t>encoded</a:t>
            </a:r>
            <a:r>
              <a:rPr lang="en-US" dirty="0" smtClean="0"/>
              <a:t> by a human</a:t>
            </a:r>
            <a:endParaRPr lang="en-US" dirty="0"/>
          </a:p>
        </p:txBody>
      </p:sp>
      <p:sp>
        <p:nvSpPr>
          <p:cNvPr id="4" name="TextBox 3"/>
          <p:cNvSpPr txBox="1"/>
          <p:nvPr/>
        </p:nvSpPr>
        <p:spPr>
          <a:xfrm>
            <a:off x="-2492679" y="87682"/>
            <a:ext cx="200416" cy="588723"/>
          </a:xfrm>
          <a:prstGeom prst="rect">
            <a:avLst/>
          </a:prstGeom>
          <a:noFill/>
        </p:spPr>
        <p:txBody>
          <a:bodyPr wrap="square" rtlCol="0">
            <a:spAutoFit/>
          </a:bodyPr>
          <a:lstStyle/>
          <a:p>
            <a:endParaRPr lang="en-US"/>
          </a:p>
        </p:txBody>
      </p:sp>
      <p:sp>
        <p:nvSpPr>
          <p:cNvPr id="5" name="Slide Number Placeholder 4"/>
          <p:cNvSpPr>
            <a:spLocks noGrp="1"/>
          </p:cNvSpPr>
          <p:nvPr>
            <p:ph type="sldNum" sz="quarter" idx="12"/>
          </p:nvPr>
        </p:nvSpPr>
        <p:spPr/>
        <p:txBody>
          <a:bodyPr/>
          <a:lstStyle/>
          <a:p>
            <a:fld id="{0D8DA60D-0A87-4596-B31A-7C0EB2BFC59E}" type="slidenum">
              <a:rPr lang="en-US" smtClean="0"/>
              <a:t>4</a:t>
            </a:fld>
            <a:endParaRPr lang="en-US"/>
          </a:p>
        </p:txBody>
      </p:sp>
    </p:spTree>
    <p:extLst>
      <p:ext uri="{BB962C8B-B14F-4D97-AF65-F5344CB8AC3E}">
        <p14:creationId xmlns:p14="http://schemas.microsoft.com/office/powerpoint/2010/main" val="397902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I Completes Your Sentences ➤ Talktotransform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7246" y="659828"/>
            <a:ext cx="10506554" cy="5696522"/>
          </a:xfrm>
          <a:prstGeom prst="rect">
            <a:avLst/>
          </a:prstGeom>
        </p:spPr>
      </p:pic>
      <p:sp>
        <p:nvSpPr>
          <p:cNvPr id="2" name="Slide Number Placeholder 1"/>
          <p:cNvSpPr>
            <a:spLocks noGrp="1"/>
          </p:cNvSpPr>
          <p:nvPr>
            <p:ph type="sldNum" sz="quarter" idx="12"/>
          </p:nvPr>
        </p:nvSpPr>
        <p:spPr/>
        <p:txBody>
          <a:bodyPr/>
          <a:lstStyle/>
          <a:p>
            <a:fld id="{0D8DA60D-0A87-4596-B31A-7C0EB2BFC59E}" type="slidenum">
              <a:rPr lang="en-US" smtClean="0"/>
              <a:t>5</a:t>
            </a:fld>
            <a:endParaRPr lang="en-US"/>
          </a:p>
        </p:txBody>
      </p:sp>
    </p:spTree>
    <p:extLst>
      <p:ext uri="{BB962C8B-B14F-4D97-AF65-F5344CB8AC3E}">
        <p14:creationId xmlns:p14="http://schemas.microsoft.com/office/powerpoint/2010/main" val="5828577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Business Leaders Should Think of AI as an Umbrella Term | by Opex  Analytics | The Opex Analytics Blog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628" y="630918"/>
            <a:ext cx="5233761" cy="575713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6</a:t>
            </a:fld>
            <a:endParaRPr lang="en-US"/>
          </a:p>
        </p:txBody>
      </p:sp>
    </p:spTree>
    <p:extLst>
      <p:ext uri="{BB962C8B-B14F-4D97-AF65-F5344CB8AC3E}">
        <p14:creationId xmlns:p14="http://schemas.microsoft.com/office/powerpoint/2010/main" val="280100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ep Learning Sprea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246" y="587829"/>
            <a:ext cx="9749106" cy="538661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0D8DA60D-0A87-4596-B31A-7C0EB2BFC59E}" type="slidenum">
              <a:rPr lang="en-US" smtClean="0"/>
              <a:t>7</a:t>
            </a:fld>
            <a:endParaRPr lang="en-US"/>
          </a:p>
        </p:txBody>
      </p:sp>
    </p:spTree>
    <p:extLst>
      <p:ext uri="{BB962C8B-B14F-4D97-AF65-F5344CB8AC3E}">
        <p14:creationId xmlns:p14="http://schemas.microsoft.com/office/powerpoint/2010/main" val="281601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a:bodyPr>
          <a:lstStyle/>
          <a:p>
            <a:pPr fontAlgn="base"/>
            <a:r>
              <a:rPr lang="en-US" dirty="0"/>
              <a:t>Relied </a:t>
            </a:r>
            <a:r>
              <a:rPr lang="en-US" dirty="0" smtClean="0"/>
              <a:t> heavily on </a:t>
            </a:r>
            <a:r>
              <a:rPr lang="en-US" dirty="0">
                <a:solidFill>
                  <a:srgbClr val="FF0000"/>
                </a:solidFill>
              </a:rPr>
              <a:t>Feature Engineering</a:t>
            </a:r>
          </a:p>
          <a:p>
            <a:pPr lvl="1" fontAlgn="base"/>
            <a:r>
              <a:rPr lang="en-US" dirty="0" smtClean="0"/>
              <a:t>Transformations </a:t>
            </a:r>
            <a:r>
              <a:rPr lang="en-US" dirty="0"/>
              <a:t>on input data</a:t>
            </a:r>
          </a:p>
          <a:p>
            <a:pPr lvl="1" fontAlgn="base"/>
            <a:r>
              <a:rPr lang="en-US" dirty="0" smtClean="0">
                <a:solidFill>
                  <a:srgbClr val="FF0000"/>
                </a:solidFill>
              </a:rPr>
              <a:t>Facilitate</a:t>
            </a:r>
            <a:r>
              <a:rPr lang="en-US" dirty="0" smtClean="0"/>
              <a:t> </a:t>
            </a:r>
            <a:r>
              <a:rPr lang="en-US" dirty="0"/>
              <a:t>a downstream algorithm</a:t>
            </a:r>
          </a:p>
          <a:p>
            <a:pPr lvl="1" fontAlgn="base"/>
            <a:r>
              <a:rPr lang="en-US" dirty="0" smtClean="0"/>
              <a:t>Coming </a:t>
            </a:r>
            <a:r>
              <a:rPr lang="en-US" dirty="0"/>
              <a:t>up with the right transformations so that the downstream algorithm can solve </a:t>
            </a:r>
            <a:r>
              <a:rPr lang="en-US" dirty="0" smtClean="0"/>
              <a:t>a task</a:t>
            </a:r>
            <a:r>
              <a:rPr lang="en-US" dirty="0"/>
              <a:t>.</a:t>
            </a:r>
          </a:p>
          <a:p>
            <a:pPr fontAlgn="base"/>
            <a:r>
              <a:rPr lang="en-US" dirty="0"/>
              <a:t>Deep learning finds those representations </a:t>
            </a:r>
            <a:r>
              <a:rPr lang="en-US" dirty="0">
                <a:solidFill>
                  <a:srgbClr val="FF0000"/>
                </a:solidFill>
              </a:rPr>
              <a:t>automatically</a:t>
            </a:r>
          </a:p>
          <a:p>
            <a:pPr fontAlgn="base"/>
            <a:r>
              <a:rPr lang="en-US" dirty="0"/>
              <a:t>Feature Engineering has no place with deep learning</a:t>
            </a:r>
            <a:r>
              <a:rPr lang="en-US" dirty="0">
                <a:solidFill>
                  <a:srgbClr val="FF0000"/>
                </a:solidFill>
              </a:rPr>
              <a:t>?</a:t>
            </a:r>
          </a:p>
          <a:p>
            <a:pPr fontAlgn="base"/>
            <a:r>
              <a:rPr lang="en-US" dirty="0"/>
              <a:t>Focus of deep learning </a:t>
            </a:r>
            <a:r>
              <a:rPr lang="en-US" dirty="0">
                <a:solidFill>
                  <a:srgbClr val="FF0000"/>
                </a:solidFill>
              </a:rPr>
              <a:t>practitioners</a:t>
            </a:r>
            <a:r>
              <a:rPr lang="en-US" dirty="0"/>
              <a:t> </a:t>
            </a:r>
          </a:p>
          <a:p>
            <a:pPr lvl="1" fontAlgn="base"/>
            <a:r>
              <a:rPr lang="en-US" dirty="0"/>
              <a:t>Not on </a:t>
            </a:r>
            <a:r>
              <a:rPr lang="en-US" dirty="0" smtClean="0"/>
              <a:t>handcrafting </a:t>
            </a:r>
            <a:r>
              <a:rPr lang="en-US" dirty="0"/>
              <a:t>those representations</a:t>
            </a:r>
          </a:p>
          <a:p>
            <a:pPr lvl="1" fontAlgn="base"/>
            <a:r>
              <a:rPr lang="en-US" dirty="0"/>
              <a:t>Operating mathematical entities</a:t>
            </a:r>
          </a:p>
        </p:txBody>
      </p:sp>
      <p:sp>
        <p:nvSpPr>
          <p:cNvPr id="4" name="Slide Number Placeholder 3"/>
          <p:cNvSpPr>
            <a:spLocks noGrp="1"/>
          </p:cNvSpPr>
          <p:nvPr>
            <p:ph type="sldNum" sz="quarter" idx="12"/>
          </p:nvPr>
        </p:nvSpPr>
        <p:spPr/>
        <p:txBody>
          <a:bodyPr/>
          <a:lstStyle/>
          <a:p>
            <a:fld id="{0D8DA60D-0A87-4596-B31A-7C0EB2BFC59E}" type="slidenum">
              <a:rPr lang="en-US" smtClean="0"/>
              <a:t>8</a:t>
            </a:fld>
            <a:endParaRPr lang="en-US"/>
          </a:p>
        </p:txBody>
      </p:sp>
    </p:spTree>
    <p:extLst>
      <p:ext uri="{BB962C8B-B14F-4D97-AF65-F5344CB8AC3E}">
        <p14:creationId xmlns:p14="http://schemas.microsoft.com/office/powerpoint/2010/main" val="93962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171" y="293915"/>
            <a:ext cx="11081657" cy="6233432"/>
          </a:xfrm>
          <a:prstGeom prst="rect">
            <a:avLst/>
          </a:prstGeom>
        </p:spPr>
      </p:pic>
      <p:sp>
        <p:nvSpPr>
          <p:cNvPr id="2" name="Slide Number Placeholder 1"/>
          <p:cNvSpPr>
            <a:spLocks noGrp="1"/>
          </p:cNvSpPr>
          <p:nvPr>
            <p:ph type="sldNum" sz="quarter" idx="12"/>
          </p:nvPr>
        </p:nvSpPr>
        <p:spPr/>
        <p:txBody>
          <a:bodyPr/>
          <a:lstStyle/>
          <a:p>
            <a:fld id="{0D8DA60D-0A87-4596-B31A-7C0EB2BFC59E}" type="slidenum">
              <a:rPr lang="en-US" smtClean="0"/>
              <a:t>9</a:t>
            </a:fld>
            <a:endParaRPr lang="en-US"/>
          </a:p>
        </p:txBody>
      </p:sp>
    </p:spTree>
    <p:extLst>
      <p:ext uri="{BB962C8B-B14F-4D97-AF65-F5344CB8AC3E}">
        <p14:creationId xmlns:p14="http://schemas.microsoft.com/office/powerpoint/2010/main" val="12886831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981</Words>
  <Application>Microsoft Office PowerPoint</Application>
  <PresentationFormat>Widescreen</PresentationFormat>
  <Paragraphs>192</Paragraphs>
  <Slides>34</Slides>
  <Notes>12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Introducing Deep Learning &amp; PyTorch Library</vt:lpstr>
      <vt:lpstr>This Chapter Covers</vt:lpstr>
      <vt:lpstr>PowerPoint Presentation</vt:lpstr>
      <vt:lpstr>Poor Artificial Intelligence</vt:lpstr>
      <vt:lpstr>PowerPoint Presentation</vt:lpstr>
      <vt:lpstr>PowerPoint Presentation</vt:lpstr>
      <vt:lpstr>PowerPoint Presentation</vt:lpstr>
      <vt:lpstr>Machine Learning</vt:lpstr>
      <vt:lpstr>PowerPoint Presentation</vt:lpstr>
      <vt:lpstr>PowerPoint Presentation</vt:lpstr>
      <vt:lpstr>PowerPoint Presentation</vt:lpstr>
      <vt:lpstr>Deep Learning</vt:lpstr>
      <vt:lpstr>Deep Learning V/S Machine Learning</vt:lpstr>
      <vt:lpstr>Deep Learning</vt:lpstr>
      <vt:lpstr>PowerPoint Presentation</vt:lpstr>
      <vt:lpstr>PowerPoint Presentation</vt:lpstr>
      <vt:lpstr>PowerPoint Presentation</vt:lpstr>
      <vt:lpstr>PyTorch for Deep learning</vt:lpstr>
      <vt:lpstr>PowerPoint Presentation</vt:lpstr>
      <vt:lpstr>Why PyTorch?</vt:lpstr>
      <vt:lpstr>Why PyTorch</vt:lpstr>
      <vt:lpstr>PowerPoint Presentation</vt:lpstr>
      <vt:lpstr>How PyTorch supports deep learning Projects</vt:lpstr>
      <vt:lpstr>How PyTorch supports deep learning Projects</vt:lpstr>
      <vt:lpstr>Torch.nn</vt:lpstr>
      <vt:lpstr>High Level Structure of PyTorch Project</vt:lpstr>
      <vt:lpstr>Overview of how PyTorch supports deep learning</vt:lpstr>
      <vt:lpstr>High Level Structure of PyTorch Project</vt:lpstr>
      <vt:lpstr>High Level Structure of PyTorch Project</vt:lpstr>
      <vt:lpstr>High Level Structure of PyTorch Project</vt:lpstr>
      <vt:lpstr>Hardware &amp; Software Requirements</vt:lpstr>
      <vt:lpstr>PowerPoint Presentation</vt:lpstr>
      <vt:lpstr>Jupyter Notebooks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Deep Learning &amp; PyTorch Library</dc:title>
  <dc:creator>HP</dc:creator>
  <cp:lastModifiedBy>HP</cp:lastModifiedBy>
  <cp:revision>30</cp:revision>
  <dcterms:created xsi:type="dcterms:W3CDTF">2021-12-13T03:25:31Z</dcterms:created>
  <dcterms:modified xsi:type="dcterms:W3CDTF">2021-12-16T10:39:43Z</dcterms:modified>
</cp:coreProperties>
</file>